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90" r:id="rId2"/>
    <p:sldId id="292" r:id="rId3"/>
    <p:sldId id="293" r:id="rId4"/>
    <p:sldId id="294" r:id="rId5"/>
    <p:sldId id="256" r:id="rId6"/>
    <p:sldId id="298" r:id="rId7"/>
    <p:sldId id="257" r:id="rId8"/>
    <p:sldId id="266" r:id="rId9"/>
    <p:sldId id="258" r:id="rId10"/>
    <p:sldId id="302" r:id="rId11"/>
    <p:sldId id="276" r:id="rId12"/>
    <p:sldId id="275" r:id="rId13"/>
    <p:sldId id="280" r:id="rId14"/>
    <p:sldId id="303" r:id="rId15"/>
    <p:sldId id="291" r:id="rId16"/>
    <p:sldId id="261" r:id="rId17"/>
    <p:sldId id="295" r:id="rId18"/>
    <p:sldId id="284" r:id="rId19"/>
    <p:sldId id="267" r:id="rId20"/>
    <p:sldId id="274" r:id="rId21"/>
    <p:sldId id="281" r:id="rId22"/>
    <p:sldId id="305" r:id="rId23"/>
    <p:sldId id="260" r:id="rId24"/>
    <p:sldId id="272" r:id="rId25"/>
    <p:sldId id="268" r:id="rId26"/>
    <p:sldId id="287" r:id="rId27"/>
    <p:sldId id="269" r:id="rId28"/>
    <p:sldId id="270" r:id="rId29"/>
    <p:sldId id="271" r:id="rId30"/>
    <p:sldId id="282" r:id="rId31"/>
    <p:sldId id="307" r:id="rId32"/>
    <p:sldId id="308" r:id="rId33"/>
    <p:sldId id="306" r:id="rId34"/>
    <p:sldId id="309" r:id="rId35"/>
    <p:sldId id="310" r:id="rId36"/>
    <p:sldId id="289" r:id="rId37"/>
    <p:sldId id="288" r:id="rId38"/>
  </p:sldIdLst>
  <p:sldSz cx="9144000" cy="6858000" type="screen4x3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84" d="100"/>
          <a:sy n="84" d="100"/>
        </p:scale>
        <p:origin x="1430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D591F49-E909-4D50-BBE6-4ABB1468267B}" type="datetimeFigureOut">
              <a:rPr lang="x-none" smtClean="0"/>
              <a:pPr/>
              <a:t>10.1.2023.</a:t>
            </a:fld>
            <a:endParaRPr lang="x-non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895ED7-B587-4AA2-A57A-267766174CB1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x-none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1F49-E909-4D50-BBE6-4ABB1468267B}" type="datetimeFigureOut">
              <a:rPr lang="x-none" smtClean="0"/>
              <a:pPr/>
              <a:t>10.1.2023.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5ED7-B587-4AA2-A57A-267766174CB1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1F49-E909-4D50-BBE6-4ABB1468267B}" type="datetimeFigureOut">
              <a:rPr lang="x-none" smtClean="0"/>
              <a:pPr/>
              <a:t>10.1.2023.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F895ED7-B587-4AA2-A57A-267766174CB1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B2ACE-A760-462F-A52A-EEEF4DC4FF29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1F49-E909-4D50-BBE6-4ABB1468267B}" type="datetimeFigureOut">
              <a:rPr lang="x-none" smtClean="0"/>
              <a:pPr/>
              <a:t>10.1.2023.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5ED7-B587-4AA2-A57A-267766174CB1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591F49-E909-4D50-BBE6-4ABB1468267B}" type="datetimeFigureOut">
              <a:rPr lang="x-none" smtClean="0"/>
              <a:pPr/>
              <a:t>10.1.2023.</a:t>
            </a:fld>
            <a:endParaRPr lang="x-non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F895ED7-B587-4AA2-A57A-267766174CB1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x-none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1F49-E909-4D50-BBE6-4ABB1468267B}" type="datetimeFigureOut">
              <a:rPr lang="x-none" smtClean="0"/>
              <a:pPr/>
              <a:t>10.1.2023.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5ED7-B587-4AA2-A57A-267766174CB1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1F49-E909-4D50-BBE6-4ABB1468267B}" type="datetimeFigureOut">
              <a:rPr lang="x-none" smtClean="0"/>
              <a:pPr/>
              <a:t>10.1.2023.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5ED7-B587-4AA2-A57A-267766174CB1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1F49-E909-4D50-BBE6-4ABB1468267B}" type="datetimeFigureOut">
              <a:rPr lang="x-none" smtClean="0"/>
              <a:pPr/>
              <a:t>10.1.2023.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5ED7-B587-4AA2-A57A-267766174CB1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1F49-E909-4D50-BBE6-4ABB1468267B}" type="datetimeFigureOut">
              <a:rPr lang="x-none" smtClean="0"/>
              <a:pPr/>
              <a:t>10.1.2023.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5ED7-B587-4AA2-A57A-267766174CB1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1F49-E909-4D50-BBE6-4ABB1468267B}" type="datetimeFigureOut">
              <a:rPr lang="x-none" smtClean="0"/>
              <a:pPr/>
              <a:t>10.1.2023.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895ED7-B587-4AA2-A57A-267766174CB1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1F49-E909-4D50-BBE6-4ABB1468267B}" type="datetimeFigureOut">
              <a:rPr lang="x-none" smtClean="0"/>
              <a:pPr/>
              <a:t>10.1.2023.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5ED7-B587-4AA2-A57A-267766174CB1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6D591F49-E909-4D50-BBE6-4ABB1468267B}" type="datetimeFigureOut">
              <a:rPr lang="x-none" smtClean="0"/>
              <a:pPr/>
              <a:t>10.1.2023.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7F895ED7-B587-4AA2-A57A-267766174CB1}" type="slidenum">
              <a:rPr lang="x-none" smtClean="0"/>
              <a:pPr/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sz="3200" dirty="0" smtClean="0"/>
              <a:t>OSNOVNE MOLEKULARNE TEHNIKE u genetici</a:t>
            </a:r>
            <a:endParaRPr lang="en-US" sz="32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407408"/>
          </a:xfrm>
        </p:spPr>
        <p:txBody>
          <a:bodyPr/>
          <a:lstStyle/>
          <a:p>
            <a:pPr marL="502920" indent="-457200">
              <a:buAutoNum type="arabicPeriod"/>
            </a:pPr>
            <a:r>
              <a:rPr lang="sr-Latn-RS" dirty="0" smtClean="0">
                <a:solidFill>
                  <a:schemeClr val="tx1"/>
                </a:solidFill>
              </a:rPr>
              <a:t>Stvaranje fragmenata DNK</a:t>
            </a:r>
          </a:p>
          <a:p>
            <a:pPr marL="502920" indent="-457200">
              <a:buAutoNum type="arabicPeriod"/>
            </a:pPr>
            <a:endParaRPr lang="sr-Latn-RS" dirty="0">
              <a:solidFill>
                <a:schemeClr val="tx1"/>
              </a:solidFill>
            </a:endParaRPr>
          </a:p>
          <a:p>
            <a:pPr marL="502920" indent="-457200">
              <a:buAutoNum type="arabicPeriod"/>
            </a:pPr>
            <a:r>
              <a:rPr lang="sr-Latn-RS" dirty="0" smtClean="0">
                <a:solidFill>
                  <a:schemeClr val="tx1"/>
                </a:solidFill>
              </a:rPr>
              <a:t>Ugrađivanje fragmenta u vektor - </a:t>
            </a:r>
            <a:r>
              <a:rPr lang="sr-Latn-RS" dirty="0" smtClean="0">
                <a:solidFill>
                  <a:srgbClr val="C00000"/>
                </a:solidFill>
              </a:rPr>
              <a:t>rekombinovana DNK</a:t>
            </a:r>
          </a:p>
          <a:p>
            <a:pPr marL="502920" indent="-457200">
              <a:buAutoNum type="arabicPeriod"/>
            </a:pPr>
            <a:endParaRPr lang="sr-Latn-RS" dirty="0" smtClean="0">
              <a:solidFill>
                <a:schemeClr val="tx1"/>
              </a:solidFill>
            </a:endParaRPr>
          </a:p>
          <a:p>
            <a:pPr marL="502920" indent="-457200">
              <a:buAutoNum type="arabicPeriod"/>
            </a:pPr>
            <a:r>
              <a:rPr lang="sr-Latn-RS" dirty="0" smtClean="0">
                <a:solidFill>
                  <a:schemeClr val="tx1"/>
                </a:solidFill>
              </a:rPr>
              <a:t>Uvođenje u organizam domaćina</a:t>
            </a:r>
          </a:p>
          <a:p>
            <a:pPr marL="502920" indent="-457200">
              <a:buAutoNum type="arabicPeriod"/>
            </a:pPr>
            <a:endParaRPr lang="sr-Latn-RS" dirty="0">
              <a:solidFill>
                <a:schemeClr val="tx1"/>
              </a:solidFill>
            </a:endParaRPr>
          </a:p>
          <a:p>
            <a:pPr marL="502920" indent="-457200">
              <a:buAutoNum type="arabicPeriod"/>
            </a:pPr>
            <a:r>
              <a:rPr lang="sr-Latn-RS" dirty="0" smtClean="0">
                <a:solidFill>
                  <a:schemeClr val="tx1"/>
                </a:solidFill>
              </a:rPr>
              <a:t>Kultivisanje kompleksa vektor/domaćina (umnožava se)</a:t>
            </a:r>
          </a:p>
          <a:p>
            <a:pPr marL="502920" indent="-457200">
              <a:buAutoNum type="arabicPeriod"/>
            </a:pPr>
            <a:endParaRPr lang="sr-Latn-RS" dirty="0">
              <a:solidFill>
                <a:schemeClr val="tx1"/>
              </a:solidFill>
            </a:endParaRPr>
          </a:p>
          <a:p>
            <a:pPr marL="502920" indent="-457200">
              <a:buAutoNum type="arabicPeriod"/>
            </a:pPr>
            <a:r>
              <a:rPr lang="sr-Latn-RS" dirty="0" smtClean="0">
                <a:solidFill>
                  <a:schemeClr val="tx1"/>
                </a:solidFill>
              </a:rPr>
              <a:t>Odabir i ubiranje odgovarajućih klonova</a:t>
            </a:r>
          </a:p>
          <a:p>
            <a:pPr marL="502920" indent="-457200">
              <a:buAutoNum type="arabicPeriod"/>
            </a:pPr>
            <a:endParaRPr lang="sr-Latn-RS" dirty="0">
              <a:solidFill>
                <a:schemeClr val="tx1"/>
              </a:solidFill>
            </a:endParaRPr>
          </a:p>
          <a:p>
            <a:pPr marL="502920" indent="-457200">
              <a:buAutoNum type="arabicPeriod"/>
            </a:pPr>
            <a:endParaRPr lang="sr-Latn-RS" dirty="0" smtClean="0">
              <a:solidFill>
                <a:schemeClr val="tx1"/>
              </a:solidFill>
            </a:endParaRPr>
          </a:p>
          <a:p>
            <a:pPr marL="502920" indent="-457200">
              <a:buAutoNum type="arabicPeriod"/>
            </a:pPr>
            <a:endParaRPr lang="sr-Latn-RS" dirty="0">
              <a:solidFill>
                <a:schemeClr val="tx1"/>
              </a:solidFill>
            </a:endParaRPr>
          </a:p>
          <a:p>
            <a:pPr marL="502920" indent="-457200">
              <a:buAutoNum type="arabicPeriod"/>
            </a:pPr>
            <a:endParaRPr lang="sr-Latn-RS" dirty="0" smtClean="0">
              <a:solidFill>
                <a:schemeClr val="tx1"/>
              </a:solidFill>
            </a:endParaRPr>
          </a:p>
          <a:p>
            <a:pPr marL="502920" indent="-457200">
              <a:buAutoNum type="arabicPeriod"/>
            </a:pPr>
            <a:endParaRPr lang="sr-Latn-RS" dirty="0">
              <a:solidFill>
                <a:schemeClr val="tx1"/>
              </a:solidFill>
            </a:endParaRPr>
          </a:p>
          <a:p>
            <a:pPr marL="502920" indent="-457200"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2400" dirty="0"/>
              <a:t>Faze rada u DNK tehnologiji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86677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strikciona mest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528" r="-46528"/>
          <a:stretch>
            <a:fillRect/>
          </a:stretch>
        </p:blipFill>
        <p:spPr>
          <a:xfrm>
            <a:off x="457200" y="1524000"/>
            <a:ext cx="8407400" cy="5145088"/>
          </a:xfrm>
        </p:spPr>
      </p:pic>
      <p:sp>
        <p:nvSpPr>
          <p:cNvPr id="6" name="Rectangle 5"/>
          <p:cNvSpPr/>
          <p:nvPr/>
        </p:nvSpPr>
        <p:spPr>
          <a:xfrm>
            <a:off x="304800" y="152400"/>
            <a:ext cx="8458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x-none" sz="2000" dirty="0" smtClean="0">
                <a:solidFill>
                  <a:schemeClr val="bg1"/>
                </a:solidFill>
              </a:rPr>
              <a:t>Isecanje željenog fragmenta DNK</a:t>
            </a:r>
            <a:r>
              <a:rPr lang="sr-Latn-RS" sz="2000" dirty="0" smtClean="0">
                <a:solidFill>
                  <a:schemeClr val="bg1"/>
                </a:solidFill>
              </a:rPr>
              <a:t> </a:t>
            </a:r>
            <a:r>
              <a:rPr lang="x-none" sz="2000" dirty="0" smtClean="0">
                <a:solidFill>
                  <a:schemeClr val="bg1"/>
                </a:solidFill>
              </a:rPr>
              <a:t>uz pomoć enzima </a:t>
            </a:r>
            <a:r>
              <a:rPr lang="x-none" sz="2000" u="sng" dirty="0" smtClean="0">
                <a:solidFill>
                  <a:srgbClr val="FFFF00"/>
                </a:solidFill>
              </a:rPr>
              <a:t>restrikcione endonukleaze</a:t>
            </a:r>
            <a:r>
              <a:rPr lang="sr-Latn-RS" sz="2000" i="1" u="sng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 algn="just"/>
            <a:r>
              <a:rPr lang="sr-Latn-RS" sz="2000" i="1" dirty="0" smtClean="0">
                <a:solidFill>
                  <a:schemeClr val="bg1"/>
                </a:solidFill>
              </a:rPr>
              <a:t>- </a:t>
            </a:r>
            <a:r>
              <a:rPr lang="en-US" sz="2000" i="1" u="sng" dirty="0" smtClean="0">
                <a:solidFill>
                  <a:schemeClr val="bg1"/>
                </a:solidFill>
              </a:rPr>
              <a:t>R</a:t>
            </a:r>
            <a:r>
              <a:rPr lang="sr-Latn-RS" sz="2000" i="1" u="sng" dirty="0" smtClean="0">
                <a:solidFill>
                  <a:schemeClr val="bg1"/>
                </a:solidFill>
              </a:rPr>
              <a:t>estrikcione endonukleaze</a:t>
            </a:r>
            <a:r>
              <a:rPr lang="sr-Latn-RS" sz="2000" i="1" dirty="0" smtClean="0">
                <a:solidFill>
                  <a:schemeClr val="bg1"/>
                </a:solidFill>
              </a:rPr>
              <a:t> </a:t>
            </a:r>
            <a:r>
              <a:rPr lang="x-none" sz="2000" dirty="0" smtClean="0">
                <a:solidFill>
                  <a:schemeClr val="bg1"/>
                </a:solidFill>
              </a:rPr>
              <a:t>presecaju </a:t>
            </a:r>
            <a:r>
              <a:rPr lang="sr-Latn-RS" sz="2000" dirty="0" smtClean="0">
                <a:solidFill>
                  <a:schemeClr val="bg1"/>
                </a:solidFill>
              </a:rPr>
              <a:t>oba </a:t>
            </a:r>
            <a:r>
              <a:rPr lang="x-none" sz="2000" dirty="0" smtClean="0">
                <a:solidFill>
                  <a:schemeClr val="bg1"/>
                </a:solidFill>
              </a:rPr>
              <a:t>lan</a:t>
            </a:r>
            <a:r>
              <a:rPr lang="sr-Latn-RS" sz="2000" dirty="0" smtClean="0">
                <a:solidFill>
                  <a:schemeClr val="bg1"/>
                </a:solidFill>
              </a:rPr>
              <a:t>ca </a:t>
            </a:r>
            <a:r>
              <a:rPr lang="x-none" sz="2000" dirty="0" smtClean="0">
                <a:solidFill>
                  <a:schemeClr val="bg1"/>
                </a:solidFill>
              </a:rPr>
              <a:t>DNK </a:t>
            </a:r>
            <a:r>
              <a:rPr lang="sr-Latn-RS" sz="2000" dirty="0" smtClean="0">
                <a:solidFill>
                  <a:schemeClr val="bg1"/>
                </a:solidFill>
              </a:rPr>
              <a:t>molekula</a:t>
            </a:r>
            <a:r>
              <a:rPr lang="x-none" sz="2000" dirty="0" smtClean="0">
                <a:solidFill>
                  <a:schemeClr val="bg1"/>
                </a:solidFill>
              </a:rPr>
              <a:t> na tačno određenim mestima</a:t>
            </a:r>
            <a:r>
              <a:rPr lang="sr-Latn-RS" sz="2000" dirty="0" smtClean="0">
                <a:solidFill>
                  <a:schemeClr val="bg1"/>
                </a:solidFill>
              </a:rPr>
              <a:t> (palindomski nizovi, restrikciona mesta). </a:t>
            </a:r>
          </a:p>
          <a:p>
            <a:pPr marL="457200" indent="-457200" algn="just">
              <a:buAutoNum type="arabicPeriod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9706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onstruisanj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55" b="-1955"/>
          <a:stretch>
            <a:fillRect/>
          </a:stretch>
        </p:blipFill>
        <p:spPr>
          <a:xfrm>
            <a:off x="381000" y="1828800"/>
            <a:ext cx="8407893" cy="440740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5803606"/>
            <a:ext cx="8381260" cy="1054394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</a:rPr>
              <a:t>P</a:t>
            </a:r>
            <a:r>
              <a:rPr lang="sr-Latn-RS" sz="1800" dirty="0" smtClean="0">
                <a:solidFill>
                  <a:schemeClr val="tx1"/>
                </a:solidFill>
              </a:rPr>
              <a:t>lazmidna DNK + ispitivani deo DNK = rekombinovana DNK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28600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dirty="0" smtClean="0">
                <a:solidFill>
                  <a:schemeClr val="bg1"/>
                </a:solidFill>
              </a:rPr>
              <a:t>2. </a:t>
            </a:r>
            <a:r>
              <a:rPr lang="x-none" sz="2000" dirty="0" smtClean="0">
                <a:solidFill>
                  <a:schemeClr val="bg1"/>
                </a:solidFill>
              </a:rPr>
              <a:t>Spajanje dobijenog fragmenta DNK sa vektorima za kloniranje</a:t>
            </a:r>
            <a:r>
              <a:rPr lang="sr-Latn-RS" sz="20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sr-Latn-RS" sz="2000" dirty="0" smtClean="0">
                <a:solidFill>
                  <a:schemeClr val="bg1"/>
                </a:solidFill>
              </a:rPr>
              <a:t> - </a:t>
            </a:r>
            <a:r>
              <a:rPr lang="sr-Latn-RS" sz="2000" i="1" u="sng" dirty="0" smtClean="0">
                <a:solidFill>
                  <a:srgbClr val="FFFF00"/>
                </a:solidFill>
              </a:rPr>
              <a:t>Vektori za kloniranje </a:t>
            </a:r>
            <a:r>
              <a:rPr lang="sr-Latn-RS" sz="2000" dirty="0" smtClean="0">
                <a:solidFill>
                  <a:srgbClr val="FFFF00"/>
                </a:solidFill>
              </a:rPr>
              <a:t> </a:t>
            </a:r>
            <a:r>
              <a:rPr lang="sr-Latn-RS" sz="2000" dirty="0" smtClean="0">
                <a:solidFill>
                  <a:schemeClr val="bg1"/>
                </a:solidFill>
              </a:rPr>
              <a:t>su</a:t>
            </a:r>
            <a:r>
              <a:rPr lang="x-none" sz="2000" dirty="0" smtClean="0">
                <a:solidFill>
                  <a:schemeClr val="bg1"/>
                </a:solidFill>
              </a:rPr>
              <a:t> mali molekuli DNK</a:t>
            </a:r>
            <a:r>
              <a:rPr lang="sr-Latn-RS" sz="2000" dirty="0" smtClean="0">
                <a:solidFill>
                  <a:schemeClr val="bg1"/>
                </a:solidFill>
              </a:rPr>
              <a:t>,</a:t>
            </a:r>
            <a:r>
              <a:rPr lang="x-none" sz="2000" dirty="0" smtClean="0">
                <a:solidFill>
                  <a:schemeClr val="bg1"/>
                </a:solidFill>
              </a:rPr>
              <a:t> plazmidi ili virusna DNK, koji imaju sposobnost replikacije</a:t>
            </a:r>
            <a:r>
              <a:rPr lang="sr-Latn-RS" sz="2000" dirty="0" smtClean="0">
                <a:solidFill>
                  <a:schemeClr val="bg1"/>
                </a:solidFill>
              </a:rPr>
              <a:t> u ćeliji domaćina</a:t>
            </a:r>
            <a:r>
              <a:rPr lang="x-none" sz="2000" dirty="0" smtClean="0">
                <a:solidFill>
                  <a:schemeClr val="bg1"/>
                </a:solidFill>
              </a:rPr>
              <a:t>.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sr-Latn-RS" sz="2000" dirty="0" smtClean="0">
              <a:solidFill>
                <a:schemeClr val="bg1"/>
              </a:solidFill>
            </a:endParaRPr>
          </a:p>
          <a:p>
            <a:pPr algn="just"/>
            <a:r>
              <a:rPr lang="sr-Latn-RS" sz="2000" dirty="0" smtClean="0">
                <a:solidFill>
                  <a:schemeClr val="bg1"/>
                </a:solidFill>
              </a:rPr>
              <a:t>- DNK vektora se iseca istim restrikcionim enzimima. </a:t>
            </a:r>
            <a:endParaRPr lang="x-none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8969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genetika.biol.pmf.unizg.hr/20/Slike/20.10.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286000"/>
            <a:ext cx="5562600" cy="3581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0" y="304800"/>
            <a:ext cx="8458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dirty="0" smtClean="0">
                <a:solidFill>
                  <a:schemeClr val="bg1"/>
                </a:solidFill>
              </a:rPr>
              <a:t>3. </a:t>
            </a:r>
            <a:r>
              <a:rPr lang="x-none" sz="2000" dirty="0" smtClean="0">
                <a:solidFill>
                  <a:schemeClr val="bg1"/>
                </a:solidFill>
              </a:rPr>
              <a:t>Ovakav </a:t>
            </a:r>
            <a:r>
              <a:rPr lang="x-none" sz="2000" dirty="0" smtClean="0">
                <a:solidFill>
                  <a:srgbClr val="FFFF00"/>
                </a:solidFill>
              </a:rPr>
              <a:t>rekombinovani molekul </a:t>
            </a:r>
            <a:r>
              <a:rPr lang="x-none" sz="2000" dirty="0" smtClean="0">
                <a:solidFill>
                  <a:schemeClr val="bg1"/>
                </a:solidFill>
              </a:rPr>
              <a:t>se unosi u </a:t>
            </a:r>
            <a:r>
              <a:rPr lang="sr-Latn-RS" sz="2000" dirty="0" smtClean="0">
                <a:solidFill>
                  <a:schemeClr val="bg1"/>
                </a:solidFill>
              </a:rPr>
              <a:t>bakterisku </a:t>
            </a:r>
            <a:r>
              <a:rPr lang="x-none" sz="2000" dirty="0" smtClean="0">
                <a:solidFill>
                  <a:schemeClr val="bg1"/>
                </a:solidFill>
              </a:rPr>
              <a:t>ćeliju </a:t>
            </a:r>
            <a:r>
              <a:rPr lang="sr-Latn-RS" sz="2000" dirty="0" smtClean="0">
                <a:solidFill>
                  <a:schemeClr val="bg1"/>
                </a:solidFill>
              </a:rPr>
              <a:t>(E. coli). </a:t>
            </a:r>
            <a:r>
              <a:rPr lang="en-US" sz="2000" dirty="0" smtClean="0">
                <a:solidFill>
                  <a:schemeClr val="bg1"/>
                </a:solidFill>
              </a:rPr>
              <a:t>U</a:t>
            </a:r>
            <a:r>
              <a:rPr lang="sr-Latn-RS" sz="2000" dirty="0" smtClean="0">
                <a:solidFill>
                  <a:schemeClr val="bg1"/>
                </a:solidFill>
              </a:rPr>
              <a:t>poredo sa replikacijom glavnog bakterijskog hromozoma, replicira se i rekombinovani vektor i prenosi u novonastale ćelije.</a:t>
            </a:r>
            <a:endParaRPr lang="x-none" sz="2000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6019800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N</a:t>
            </a:r>
            <a:r>
              <a:rPr lang="sr-Latn-RS" dirty="0" smtClean="0"/>
              <a:t>a ovaj način nastaju identične kopije (klonovi) željenog fragmenta DNK.</a:t>
            </a:r>
            <a:endParaRPr lang="x-none" dirty="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175" y="2057400"/>
            <a:ext cx="8407893" cy="4407408"/>
          </a:xfrm>
        </p:spPr>
        <p:txBody>
          <a:bodyPr/>
          <a:lstStyle/>
          <a:p>
            <a:endParaRPr lang="sr-Latn-RS" dirty="0" smtClean="0"/>
          </a:p>
          <a:p>
            <a:pPr algn="just"/>
            <a:r>
              <a:rPr lang="sr-Latn-RS" dirty="0" smtClean="0">
                <a:solidFill>
                  <a:schemeClr val="tx1"/>
                </a:solidFill>
              </a:rPr>
              <a:t>Kloniranjem različitih delova DNK omogućeno je i dobijanje genske, hromozomske, genomske, i biblioteke cDNK.</a:t>
            </a:r>
          </a:p>
          <a:p>
            <a:pPr algn="just"/>
            <a:endParaRPr lang="sr-Latn-RS" dirty="0">
              <a:solidFill>
                <a:schemeClr val="tx1"/>
              </a:solidFill>
            </a:endParaRPr>
          </a:p>
          <a:p>
            <a:pPr algn="just"/>
            <a:r>
              <a:rPr lang="sr-Latn-RS" dirty="0" smtClean="0">
                <a:solidFill>
                  <a:srgbClr val="C00000"/>
                </a:solidFill>
              </a:rPr>
              <a:t>cDNK</a:t>
            </a:r>
            <a:r>
              <a:rPr lang="sr-Latn-RS" dirty="0" smtClean="0">
                <a:solidFill>
                  <a:schemeClr val="tx1"/>
                </a:solidFill>
              </a:rPr>
              <a:t> ili komplementarna DNK dobija se iz molekula </a:t>
            </a:r>
            <a:r>
              <a:rPr lang="sr-Latn-RS" dirty="0" smtClean="0">
                <a:solidFill>
                  <a:srgbClr val="0070C0"/>
                </a:solidFill>
              </a:rPr>
              <a:t>RNK </a:t>
            </a:r>
            <a:r>
              <a:rPr lang="sr-Latn-RS" dirty="0" smtClean="0">
                <a:solidFill>
                  <a:schemeClr val="tx1"/>
                </a:solidFill>
              </a:rPr>
              <a:t>koji služi kao matrica, uz pomoć enzima </a:t>
            </a:r>
            <a:r>
              <a:rPr lang="sr-Latn-RS" dirty="0" smtClean="0">
                <a:solidFill>
                  <a:srgbClr val="7030A0"/>
                </a:solidFill>
              </a:rPr>
              <a:t>reverzna transkriptaza </a:t>
            </a:r>
            <a:r>
              <a:rPr lang="sr-Latn-RS" dirty="0" smtClean="0">
                <a:solidFill>
                  <a:schemeClr val="tx1"/>
                </a:solidFill>
              </a:rPr>
              <a:t>(vrši transkripciju u obrnutom smeru, tj. RNK u DNK, najpre sintetiše jedan DNK lanac, a zatim i drugi lanac).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914400"/>
            <a:ext cx="1503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400" dirty="0" smtClean="0">
                <a:solidFill>
                  <a:schemeClr val="bg1"/>
                </a:solidFill>
              </a:rPr>
              <a:t>Biblioteke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8159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sz="3200" dirty="0" smtClean="0"/>
              <a:t>TESTOVI HIBRIDIZACIJE</a:t>
            </a:r>
            <a:endParaRPr lang="en-US" sz="32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1" y="1752600"/>
            <a:ext cx="8915399" cy="4953000"/>
          </a:xfrm>
        </p:spPr>
        <p:txBody>
          <a:bodyPr>
            <a:normAutofit fontScale="92500" lnSpcReduction="10000"/>
          </a:bodyPr>
          <a:lstStyle/>
          <a:p>
            <a:pPr algn="just"/>
            <a:endParaRPr lang="sr-Latn-RS" sz="2400" u="sng" dirty="0" smtClean="0">
              <a:solidFill>
                <a:srgbClr val="C00000"/>
              </a:solidFill>
            </a:endParaRPr>
          </a:p>
          <a:p>
            <a:pPr algn="just"/>
            <a:r>
              <a:rPr lang="x-none" sz="2400" u="sng" dirty="0" smtClean="0">
                <a:solidFill>
                  <a:srgbClr val="C00000"/>
                </a:solidFill>
              </a:rPr>
              <a:t>Southern </a:t>
            </a:r>
            <a:r>
              <a:rPr lang="sr-Latn-RS" sz="2400" u="sng" dirty="0" smtClean="0">
                <a:solidFill>
                  <a:srgbClr val="C00000"/>
                </a:solidFill>
              </a:rPr>
              <a:t>blotting</a:t>
            </a:r>
            <a:r>
              <a:rPr lang="x-none" sz="2400" dirty="0" smtClean="0">
                <a:solidFill>
                  <a:srgbClr val="C00000"/>
                </a:solidFill>
              </a:rPr>
              <a:t> </a:t>
            </a:r>
            <a:r>
              <a:rPr lang="sr-Latn-RS" sz="2400" dirty="0" smtClean="0">
                <a:solidFill>
                  <a:schemeClr val="tx1"/>
                </a:solidFill>
              </a:rPr>
              <a:t>– </a:t>
            </a:r>
            <a:r>
              <a:rPr lang="x-none" sz="2400" dirty="0" smtClean="0">
                <a:solidFill>
                  <a:schemeClr val="tx1"/>
                </a:solidFill>
              </a:rPr>
              <a:t>tes</a:t>
            </a:r>
            <a:r>
              <a:rPr lang="sr-Latn-RS" sz="2400" dirty="0" smtClean="0">
                <a:solidFill>
                  <a:schemeClr val="tx1"/>
                </a:solidFill>
              </a:rPr>
              <a:t>t</a:t>
            </a:r>
            <a:r>
              <a:rPr lang="x-none" sz="2400" dirty="0" smtClean="0">
                <a:solidFill>
                  <a:schemeClr val="tx1"/>
                </a:solidFill>
              </a:rPr>
              <a:t> </a:t>
            </a:r>
            <a:r>
              <a:rPr lang="sr-Latn-RS" sz="2400" dirty="0" smtClean="0">
                <a:solidFill>
                  <a:schemeClr val="tx1"/>
                </a:solidFill>
              </a:rPr>
              <a:t>u kome </a:t>
            </a:r>
            <a:r>
              <a:rPr lang="x-none" sz="2400" dirty="0" smtClean="0">
                <a:solidFill>
                  <a:schemeClr val="tx1"/>
                </a:solidFill>
              </a:rPr>
              <a:t>ispitivan</a:t>
            </a:r>
            <a:r>
              <a:rPr lang="sr-Latn-RS" sz="2400" dirty="0" smtClean="0">
                <a:solidFill>
                  <a:schemeClr val="tx1"/>
                </a:solidFill>
              </a:rPr>
              <a:t>a</a:t>
            </a:r>
            <a:r>
              <a:rPr lang="x-none" sz="2400" dirty="0" smtClean="0">
                <a:solidFill>
                  <a:schemeClr val="tx1"/>
                </a:solidFill>
              </a:rPr>
              <a:t> DNK </a:t>
            </a:r>
            <a:r>
              <a:rPr lang="sr-Latn-RS" sz="2400" dirty="0" smtClean="0">
                <a:solidFill>
                  <a:schemeClr val="tx1"/>
                </a:solidFill>
              </a:rPr>
              <a:t>hibridizuje </a:t>
            </a:r>
            <a:r>
              <a:rPr lang="x-none" sz="2400" dirty="0" smtClean="0">
                <a:solidFill>
                  <a:schemeClr val="tx1"/>
                </a:solidFill>
              </a:rPr>
              <a:t>sa obeleženom </a:t>
            </a:r>
            <a:r>
              <a:rPr lang="x-none" sz="2400" dirty="0" smtClean="0">
                <a:solidFill>
                  <a:srgbClr val="00B050"/>
                </a:solidFill>
              </a:rPr>
              <a:t>genskom probom</a:t>
            </a:r>
            <a:r>
              <a:rPr lang="sr-Latn-RS" sz="2400" dirty="0" smtClean="0">
                <a:solidFill>
                  <a:srgbClr val="00B050"/>
                </a:solidFill>
              </a:rPr>
              <a:t>.</a:t>
            </a:r>
          </a:p>
          <a:p>
            <a:pPr algn="just">
              <a:buNone/>
            </a:pPr>
            <a:endParaRPr lang="sr-Latn-RS" sz="2400" dirty="0" smtClean="0">
              <a:solidFill>
                <a:srgbClr val="00B050"/>
              </a:solidFill>
            </a:endParaRPr>
          </a:p>
          <a:p>
            <a:pPr algn="just"/>
            <a:r>
              <a:rPr lang="en-US" sz="2400" u="sng" dirty="0" smtClean="0">
                <a:solidFill>
                  <a:srgbClr val="00B050"/>
                </a:solidFill>
              </a:rPr>
              <a:t>G</a:t>
            </a:r>
            <a:r>
              <a:rPr lang="sr-Latn-RS" sz="2400" u="sng" dirty="0" smtClean="0">
                <a:solidFill>
                  <a:srgbClr val="00B050"/>
                </a:solidFill>
              </a:rPr>
              <a:t>enska proba</a:t>
            </a:r>
            <a:r>
              <a:rPr lang="sr-Latn-RS" sz="2400" dirty="0" smtClean="0">
                <a:solidFill>
                  <a:srgbClr val="00B050"/>
                </a:solidFill>
              </a:rPr>
              <a:t> </a:t>
            </a:r>
            <a:r>
              <a:rPr lang="sr-Latn-RS" sz="2400" dirty="0" smtClean="0">
                <a:solidFill>
                  <a:schemeClr val="tx1"/>
                </a:solidFill>
              </a:rPr>
              <a:t>je:</a:t>
            </a:r>
          </a:p>
          <a:p>
            <a:pPr algn="just">
              <a:buFontTx/>
              <a:buChar char="-"/>
            </a:pPr>
            <a:r>
              <a:rPr lang="sr-Latn-RS" sz="2400" dirty="0" smtClean="0">
                <a:solidFill>
                  <a:schemeClr val="tx1"/>
                </a:solidFill>
              </a:rPr>
              <a:t>deo molekula DNK komplementaran ispitivanoj sekvenci  </a:t>
            </a:r>
          </a:p>
          <a:p>
            <a:pPr algn="just">
              <a:buFontTx/>
              <a:buChar char="-"/>
            </a:pPr>
            <a:r>
              <a:rPr lang="sr-Latn-RS" sz="2400" dirty="0" smtClean="0">
                <a:solidFill>
                  <a:schemeClr val="tx1"/>
                </a:solidFill>
              </a:rPr>
              <a:t>obeležen je radioaktivnom bojom </a:t>
            </a:r>
          </a:p>
          <a:p>
            <a:pPr algn="just">
              <a:buFontTx/>
              <a:buChar char="-"/>
            </a:pPr>
            <a:r>
              <a:rPr lang="sr-Latn-RS" sz="2400" dirty="0" smtClean="0">
                <a:solidFill>
                  <a:schemeClr val="tx1"/>
                </a:solidFill>
              </a:rPr>
              <a:t>boja se može </a:t>
            </a:r>
            <a:r>
              <a:rPr lang="x-none" sz="2400" dirty="0" smtClean="0">
                <a:solidFill>
                  <a:schemeClr val="tx1"/>
                </a:solidFill>
              </a:rPr>
              <a:t>viz</a:t>
            </a:r>
            <a:r>
              <a:rPr lang="en-US" sz="2400" dirty="0" smtClean="0">
                <a:solidFill>
                  <a:schemeClr val="tx1"/>
                </a:solidFill>
              </a:rPr>
              <a:t>u</a:t>
            </a:r>
            <a:r>
              <a:rPr lang="x-none" sz="2400" dirty="0" smtClean="0">
                <a:solidFill>
                  <a:schemeClr val="tx1"/>
                </a:solidFill>
              </a:rPr>
              <a:t>e</a:t>
            </a:r>
            <a:r>
              <a:rPr lang="sr-Latn-RS" sz="2400" dirty="0" smtClean="0">
                <a:solidFill>
                  <a:schemeClr val="tx1"/>
                </a:solidFill>
              </a:rPr>
              <a:t>lizovati</a:t>
            </a:r>
            <a:r>
              <a:rPr lang="x-none" sz="2400" dirty="0" smtClean="0">
                <a:solidFill>
                  <a:schemeClr val="tx1"/>
                </a:solidFill>
              </a:rPr>
              <a:t> autoradiografijom.</a:t>
            </a:r>
            <a:endParaRPr lang="sr-Latn-RS" sz="24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endParaRPr lang="x-none" sz="2400" dirty="0" smtClean="0">
              <a:solidFill>
                <a:schemeClr val="tx1"/>
              </a:solidFill>
            </a:endParaRPr>
          </a:p>
          <a:p>
            <a:pPr marL="45720" indent="0" algn="just">
              <a:buNone/>
            </a:pPr>
            <a:r>
              <a:rPr lang="x-none" sz="2400" dirty="0" smtClean="0">
                <a:solidFill>
                  <a:schemeClr val="tx1"/>
                </a:solidFill>
              </a:rPr>
              <a:t>Southern</a:t>
            </a:r>
            <a:r>
              <a:rPr lang="sr-Latn-RS" sz="2400" dirty="0" smtClean="0">
                <a:solidFill>
                  <a:schemeClr val="tx1"/>
                </a:solidFill>
              </a:rPr>
              <a:t> analizom se može utvrditi: </a:t>
            </a:r>
          </a:p>
          <a:p>
            <a:pPr marL="502920" indent="-457200" algn="just">
              <a:buAutoNum type="arabicPeriod"/>
            </a:pPr>
            <a:r>
              <a:rPr lang="sr-Latn-RS" sz="2400" dirty="0" smtClean="0">
                <a:solidFill>
                  <a:schemeClr val="tx1"/>
                </a:solidFill>
              </a:rPr>
              <a:t>da li se u uzorku DNK nalazi ispitivani segment tj. gen, i </a:t>
            </a:r>
          </a:p>
          <a:p>
            <a:pPr marL="502920" indent="-457200" algn="just">
              <a:buAutoNum type="arabicPeriod"/>
            </a:pPr>
            <a:r>
              <a:rPr lang="sr-Latn-RS" sz="2400" dirty="0" smtClean="0">
                <a:solidFill>
                  <a:schemeClr val="tx1"/>
                </a:solidFill>
              </a:rPr>
              <a:t>da li je on normalne veličine (duži ili kraći).</a:t>
            </a:r>
          </a:p>
          <a:p>
            <a:pPr marL="45720" indent="0" algn="just">
              <a:buNone/>
            </a:pPr>
            <a:r>
              <a:rPr lang="sr-Latn-RS" sz="2400" dirty="0" smtClean="0">
                <a:solidFill>
                  <a:schemeClr val="tx1"/>
                </a:solidFill>
              </a:rPr>
              <a:t> </a:t>
            </a:r>
            <a:endParaRPr lang="x-none" sz="2400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1" y="30480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u="sng" dirty="0" smtClean="0">
                <a:solidFill>
                  <a:schemeClr val="bg1"/>
                </a:solidFill>
              </a:rPr>
              <a:t>B</a:t>
            </a:r>
            <a:r>
              <a:rPr lang="sr-Latn-RS" sz="2400" u="sng" dirty="0" smtClean="0">
                <a:solidFill>
                  <a:schemeClr val="bg1"/>
                </a:solidFill>
              </a:rPr>
              <a:t>lotting </a:t>
            </a:r>
            <a:r>
              <a:rPr lang="sr-Latn-RS" sz="2400" dirty="0" smtClean="0">
                <a:solidFill>
                  <a:schemeClr val="bg1"/>
                </a:solidFill>
              </a:rPr>
              <a:t>– je postupak prenošenja jednolančanih fragmenata DNK sa gela na specijalne nitrocelulozne filtere ili najlonske membrane (na principu kapilarnosti). 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8367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905000"/>
            <a:ext cx="8458199" cy="4407408"/>
          </a:xfrm>
        </p:spPr>
        <p:txBody>
          <a:bodyPr>
            <a:normAutofit/>
          </a:bodyPr>
          <a:lstStyle/>
          <a:p>
            <a:pPr marL="502920" indent="-457200" algn="just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sr-Latn-RS" dirty="0" smtClean="0">
                <a:solidFill>
                  <a:schemeClr val="tx1"/>
                </a:solidFill>
              </a:rPr>
              <a:t>secanje genomske DNK na fragmente restrikcionim enzimima.</a:t>
            </a:r>
          </a:p>
          <a:p>
            <a:pPr marL="502920" indent="-457200" algn="just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R</a:t>
            </a:r>
            <a:r>
              <a:rPr lang="sr-Latn-RS" dirty="0" smtClean="0">
                <a:solidFill>
                  <a:schemeClr val="tx1"/>
                </a:solidFill>
              </a:rPr>
              <a:t>azdvajanje dobijenih fragmenata DNK gel-elektroforezom.</a:t>
            </a:r>
          </a:p>
          <a:p>
            <a:pPr marL="502920" indent="-457200" algn="just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D</a:t>
            </a:r>
            <a:r>
              <a:rPr lang="sr-Latn-RS" dirty="0" smtClean="0">
                <a:solidFill>
                  <a:schemeClr val="tx1"/>
                </a:solidFill>
              </a:rPr>
              <a:t>enaturacija DNK delovanjem alkalnih rastvora.</a:t>
            </a:r>
          </a:p>
          <a:p>
            <a:pPr marL="502920" indent="-457200" algn="just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B</a:t>
            </a:r>
            <a:r>
              <a:rPr lang="sr-Latn-RS" dirty="0" smtClean="0">
                <a:solidFill>
                  <a:schemeClr val="tx1"/>
                </a:solidFill>
              </a:rPr>
              <a:t>lotting</a:t>
            </a:r>
            <a:r>
              <a:rPr lang="sr-Latn-RS" dirty="0" smtClean="0">
                <a:solidFill>
                  <a:schemeClr val="bg1"/>
                </a:solidFill>
              </a:rPr>
              <a:t> </a:t>
            </a:r>
            <a:r>
              <a:rPr lang="sr-Latn-RS" dirty="0" smtClean="0">
                <a:solidFill>
                  <a:schemeClr val="tx1"/>
                </a:solidFill>
              </a:rPr>
              <a:t>(prenošenje jednolančanih fragmenata DNK sa gela na specijalne nitrocelulozne filtere ili najlonske membrane).</a:t>
            </a:r>
          </a:p>
          <a:p>
            <a:pPr marL="502920" indent="-457200" algn="just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sr-Latn-RS" dirty="0" smtClean="0">
                <a:solidFill>
                  <a:schemeClr val="tx1"/>
                </a:solidFill>
              </a:rPr>
              <a:t>nkubacija pripremljene DNK sa obeleženom genskom probom koja je komplementarna DNK segmentu od interesa.</a:t>
            </a:r>
          </a:p>
          <a:p>
            <a:pPr marL="502920" indent="-457200" algn="just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sr-Latn-RS" dirty="0" smtClean="0">
                <a:solidFill>
                  <a:schemeClr val="tx1"/>
                </a:solidFill>
              </a:rPr>
              <a:t>enska proba prepoznaje komplementarni  segment DNK na membrani i sa njim formira hibrid.</a:t>
            </a:r>
          </a:p>
          <a:p>
            <a:pPr marL="502920" indent="-457200" algn="just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N</a:t>
            </a:r>
            <a:r>
              <a:rPr lang="sr-Latn-RS" dirty="0" smtClean="0">
                <a:solidFill>
                  <a:schemeClr val="tx1"/>
                </a:solidFill>
              </a:rPr>
              <a:t>astali hibrid se može detektovati autoradiografijom.</a:t>
            </a:r>
          </a:p>
          <a:p>
            <a:pPr algn="just">
              <a:buNone/>
            </a:pPr>
            <a:endParaRPr lang="sr-Latn-RS" dirty="0" smtClean="0">
              <a:solidFill>
                <a:schemeClr val="tx1"/>
              </a:solidFill>
            </a:endParaRPr>
          </a:p>
          <a:p>
            <a:pPr algn="just"/>
            <a:endParaRPr lang="sr-Latn-RS" dirty="0" smtClean="0">
              <a:solidFill>
                <a:schemeClr val="tx1"/>
              </a:solidFill>
            </a:endParaRPr>
          </a:p>
          <a:p>
            <a:pPr algn="just"/>
            <a:endParaRPr lang="sr-Latn-RS" dirty="0" smtClean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914400"/>
            <a:ext cx="24881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400" u="sng" smtClean="0">
                <a:solidFill>
                  <a:schemeClr val="bg1"/>
                </a:solidFill>
              </a:rPr>
              <a:t>Southern</a:t>
            </a:r>
            <a:r>
              <a:rPr lang="sr-Latn-RS" sz="2400" u="sng" dirty="0" smtClean="0">
                <a:solidFill>
                  <a:schemeClr val="bg1"/>
                </a:solidFill>
              </a:rPr>
              <a:t> analiza </a:t>
            </a:r>
            <a:endParaRPr lang="en-US" sz="2400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1" y="1828801"/>
            <a:ext cx="8305800" cy="4800600"/>
          </a:xfrm>
        </p:spPr>
        <p:txBody>
          <a:bodyPr>
            <a:normAutofit/>
          </a:bodyPr>
          <a:lstStyle/>
          <a:p>
            <a:pPr algn="just"/>
            <a:r>
              <a:rPr lang="x-none" sz="2400" u="sng" smtClean="0">
                <a:solidFill>
                  <a:srgbClr val="0070C0"/>
                </a:solidFill>
              </a:rPr>
              <a:t>Nothern blotting</a:t>
            </a:r>
            <a:r>
              <a:rPr lang="x-none" sz="2400" smtClean="0">
                <a:solidFill>
                  <a:srgbClr val="0070C0"/>
                </a:solidFill>
              </a:rPr>
              <a:t> </a:t>
            </a:r>
            <a:r>
              <a:rPr lang="sr-Latn-RS" sz="2400" dirty="0" smtClean="0">
                <a:solidFill>
                  <a:schemeClr val="tx1"/>
                </a:solidFill>
              </a:rPr>
              <a:t>– podrazumeva da DNK proba hibridizuje sa ispitivanim uzorcima </a:t>
            </a:r>
            <a:r>
              <a:rPr lang="sr-Latn-RS" sz="2400" dirty="0" smtClean="0">
                <a:solidFill>
                  <a:srgbClr val="C00000"/>
                </a:solidFill>
              </a:rPr>
              <a:t>RNK</a:t>
            </a:r>
            <a:r>
              <a:rPr lang="sr-Latn-RS" sz="24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buNone/>
            </a:pPr>
            <a:endParaRPr lang="sr-Latn-RS" sz="2400" u="sng" dirty="0" smtClean="0">
              <a:solidFill>
                <a:srgbClr val="0070C0"/>
              </a:solidFill>
            </a:endParaRPr>
          </a:p>
          <a:p>
            <a:pPr algn="just"/>
            <a:endParaRPr lang="sr-Latn-RS" sz="2400" u="sng" dirty="0" smtClean="0">
              <a:solidFill>
                <a:srgbClr val="0070C0"/>
              </a:solidFill>
            </a:endParaRPr>
          </a:p>
          <a:p>
            <a:pPr algn="just"/>
            <a:endParaRPr lang="sr-Latn-RS" sz="2400" u="sng" dirty="0" smtClean="0">
              <a:solidFill>
                <a:srgbClr val="0070C0"/>
              </a:solidFill>
            </a:endParaRPr>
          </a:p>
          <a:p>
            <a:pPr algn="just"/>
            <a:endParaRPr lang="sr-Latn-RS" sz="2400" u="sng" dirty="0" smtClean="0">
              <a:solidFill>
                <a:srgbClr val="0070C0"/>
              </a:solidFill>
            </a:endParaRPr>
          </a:p>
          <a:p>
            <a:pPr algn="just"/>
            <a:endParaRPr lang="sr-Latn-RS" sz="2400" u="sng" dirty="0" smtClean="0">
              <a:solidFill>
                <a:srgbClr val="0070C0"/>
              </a:solidFill>
            </a:endParaRPr>
          </a:p>
          <a:p>
            <a:pPr algn="just"/>
            <a:endParaRPr lang="sr-Latn-RS" sz="2400" u="sng" dirty="0" smtClean="0">
              <a:solidFill>
                <a:srgbClr val="0070C0"/>
              </a:solidFill>
            </a:endParaRPr>
          </a:p>
          <a:p>
            <a:pPr algn="just"/>
            <a:r>
              <a:rPr lang="x-none" sz="2400" u="sng" smtClean="0">
                <a:solidFill>
                  <a:srgbClr val="0070C0"/>
                </a:solidFill>
              </a:rPr>
              <a:t>Western blotting</a:t>
            </a:r>
            <a:r>
              <a:rPr lang="sr-Latn-RS" sz="2400" dirty="0" smtClean="0">
                <a:solidFill>
                  <a:schemeClr val="tx1"/>
                </a:solidFill>
              </a:rPr>
              <a:t> – metoda analize</a:t>
            </a:r>
            <a:r>
              <a:rPr lang="sr-Latn-RS" sz="2400" dirty="0" smtClean="0">
                <a:solidFill>
                  <a:srgbClr val="C00000"/>
                </a:solidFill>
              </a:rPr>
              <a:t> proteina </a:t>
            </a:r>
            <a:r>
              <a:rPr lang="sr-Latn-RS" sz="2400" dirty="0" smtClean="0">
                <a:solidFill>
                  <a:schemeClr val="tx1"/>
                </a:solidFill>
              </a:rPr>
              <a:t>pri čemu se obeleženo specifično antitelo spaja sa odgovarajućim proteinom.</a:t>
            </a:r>
            <a:endParaRPr lang="x-none" sz="2400" smtClean="0">
              <a:solidFill>
                <a:schemeClr val="tx1"/>
              </a:solidFill>
            </a:endParaRPr>
          </a:p>
          <a:p>
            <a:pPr algn="just"/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838199"/>
            <a:ext cx="8609860" cy="572041"/>
          </a:xfrm>
        </p:spPr>
        <p:txBody>
          <a:bodyPr/>
          <a:lstStyle/>
          <a:p>
            <a:r>
              <a:rPr lang="sr-Latn-RS" sz="1800" dirty="0" smtClean="0"/>
              <a:t/>
            </a:r>
            <a:br>
              <a:rPr lang="sr-Latn-RS" sz="1800" dirty="0" smtClean="0"/>
            </a:br>
            <a:r>
              <a:rPr lang="sr-Latn-RS" sz="1800" dirty="0" smtClean="0"/>
              <a:t>metode zasnovane na principima elektroforeze i blotting-a:</a:t>
            </a:r>
            <a:endParaRPr lang="en-US" sz="1800" dirty="0"/>
          </a:p>
        </p:txBody>
      </p:sp>
      <p:pic>
        <p:nvPicPr>
          <p:cNvPr id="34820" name="Picture 4" descr="Сродна сл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743200"/>
            <a:ext cx="4724400" cy="1981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just">
              <a:buNone/>
            </a:pPr>
            <a:endParaRPr lang="sr-Latn-RS" sz="2400" dirty="0" smtClean="0">
              <a:solidFill>
                <a:schemeClr val="tx1"/>
              </a:solidFill>
            </a:endParaRPr>
          </a:p>
          <a:p>
            <a:pPr marL="45720" indent="0" algn="just">
              <a:buFont typeface="Wingdings" pitchFamily="2" charset="2"/>
              <a:buChar char="§"/>
            </a:pPr>
            <a:r>
              <a:rPr lang="sr-Latn-RS" sz="2400" dirty="0" smtClean="0">
                <a:solidFill>
                  <a:schemeClr val="tx1"/>
                </a:solidFill>
              </a:rPr>
              <a:t> FISH je </a:t>
            </a:r>
            <a:r>
              <a:rPr lang="x-none" sz="2400" smtClean="0">
                <a:solidFill>
                  <a:schemeClr val="tx1"/>
                </a:solidFill>
              </a:rPr>
              <a:t>tehnika </a:t>
            </a:r>
            <a:r>
              <a:rPr lang="x-none" sz="2400" dirty="0" smtClean="0">
                <a:solidFill>
                  <a:schemeClr val="tx1"/>
                </a:solidFill>
              </a:rPr>
              <a:t>koja </a:t>
            </a:r>
            <a:r>
              <a:rPr lang="x-none" sz="2400" smtClean="0">
                <a:solidFill>
                  <a:schemeClr val="tx1"/>
                </a:solidFill>
              </a:rPr>
              <a:t>omogućuje </a:t>
            </a:r>
            <a:r>
              <a:rPr lang="sr-Latn-RS" sz="2400" dirty="0" smtClean="0">
                <a:solidFill>
                  <a:schemeClr val="tx1"/>
                </a:solidFill>
              </a:rPr>
              <a:t>izvođenje testa hibridizacije na preparatu metafaznih hromozoma ili histološkom preparatu.</a:t>
            </a:r>
          </a:p>
          <a:p>
            <a:pPr marL="45720" indent="0" algn="just">
              <a:buNone/>
            </a:pPr>
            <a:endParaRPr lang="sr-Latn-RS" sz="2400" dirty="0" smtClean="0">
              <a:solidFill>
                <a:schemeClr val="tx1"/>
              </a:solidFill>
            </a:endParaRPr>
          </a:p>
          <a:p>
            <a:pPr marL="45720" indent="0" algn="just"/>
            <a:r>
              <a:rPr lang="sr-Latn-RS" sz="2400" dirty="0" smtClean="0">
                <a:solidFill>
                  <a:schemeClr val="tx1"/>
                </a:solidFill>
              </a:rPr>
              <a:t> V</a:t>
            </a:r>
            <a:r>
              <a:rPr lang="x-none" sz="2400" smtClean="0">
                <a:solidFill>
                  <a:schemeClr val="tx1"/>
                </a:solidFill>
              </a:rPr>
              <a:t>izuelizaciju </a:t>
            </a:r>
            <a:r>
              <a:rPr lang="x-none" sz="2400" dirty="0" smtClean="0">
                <a:solidFill>
                  <a:schemeClr val="tx1"/>
                </a:solidFill>
              </a:rPr>
              <a:t>DNK  i RNK sekvence u </a:t>
            </a:r>
            <a:r>
              <a:rPr lang="x-none" sz="2400" smtClean="0">
                <a:solidFill>
                  <a:schemeClr val="tx1"/>
                </a:solidFill>
              </a:rPr>
              <a:t>ćeliji </a:t>
            </a:r>
            <a:r>
              <a:rPr lang="sr-Latn-RS" sz="2400" dirty="0" smtClean="0">
                <a:solidFill>
                  <a:schemeClr val="tx1"/>
                </a:solidFill>
              </a:rPr>
              <a:t>se vrši </a:t>
            </a:r>
            <a:r>
              <a:rPr lang="x-none" sz="2400" smtClean="0">
                <a:solidFill>
                  <a:schemeClr val="tx1"/>
                </a:solidFill>
              </a:rPr>
              <a:t>pomoću </a:t>
            </a:r>
            <a:r>
              <a:rPr lang="x-none" sz="2400" dirty="0" smtClean="0">
                <a:solidFill>
                  <a:schemeClr val="tx1"/>
                </a:solidFill>
              </a:rPr>
              <a:t>kloniranih DNK proba koje su obeležene fluorescentnim </a:t>
            </a:r>
            <a:r>
              <a:rPr lang="x-none" sz="2400" smtClean="0">
                <a:solidFill>
                  <a:schemeClr val="tx1"/>
                </a:solidFill>
              </a:rPr>
              <a:t>obeleživačima.</a:t>
            </a:r>
            <a:endParaRPr lang="sr-Latn-RS" sz="2400" dirty="0" smtClean="0">
              <a:solidFill>
                <a:schemeClr val="tx1"/>
              </a:solidFill>
            </a:endParaRPr>
          </a:p>
          <a:p>
            <a:pPr marL="45720" indent="0" algn="just">
              <a:buNone/>
            </a:pPr>
            <a:endParaRPr lang="x-none" sz="2400" dirty="0" smtClean="0">
              <a:solidFill>
                <a:schemeClr val="tx1"/>
              </a:solidFill>
            </a:endParaRPr>
          </a:p>
          <a:p>
            <a:pPr marL="45720" indent="0" algn="just">
              <a:buNone/>
            </a:pPr>
            <a:endParaRPr lang="x-none" sz="2400" dirty="0">
              <a:solidFill>
                <a:schemeClr val="tx1"/>
              </a:solidFill>
            </a:endParaRPr>
          </a:p>
          <a:p>
            <a:pPr marL="45720" indent="0" algn="just">
              <a:buNone/>
            </a:pPr>
            <a:endParaRPr lang="x-none" sz="2400" dirty="0" smtClean="0">
              <a:solidFill>
                <a:schemeClr val="tx1"/>
              </a:solidFill>
            </a:endParaRPr>
          </a:p>
          <a:p>
            <a:pPr marL="45720" indent="0" algn="just">
              <a:buNone/>
            </a:pPr>
            <a:endParaRPr lang="x-none" sz="2400" dirty="0" smtClean="0">
              <a:solidFill>
                <a:schemeClr val="tx1"/>
              </a:solidFill>
            </a:endParaRPr>
          </a:p>
          <a:p>
            <a:pPr marL="45720" indent="0" algn="just">
              <a:buNone/>
            </a:pPr>
            <a:endParaRPr lang="x-none" sz="2400" dirty="0">
              <a:solidFill>
                <a:schemeClr val="tx1"/>
              </a:solidFill>
            </a:endParaRPr>
          </a:p>
          <a:p>
            <a:pPr marL="45720" indent="0" algn="just">
              <a:buNone/>
            </a:pPr>
            <a:endParaRPr lang="x-none" sz="24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x-none" sz="24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x-none" sz="24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" algn="just"/>
            <a:r>
              <a:rPr lang="sr-Latn-RS" sz="2800" dirty="0" smtClean="0"/>
              <a:t>FISH metoda </a:t>
            </a:r>
            <a:r>
              <a:rPr lang="sr-Latn-CS" sz="2800" dirty="0" smtClean="0"/>
              <a:t>- </a:t>
            </a:r>
            <a:r>
              <a:rPr lang="x-none" sz="2000" u="sng" smtClean="0"/>
              <a:t>Fluorescentna In Situ Hibridizacija </a:t>
            </a:r>
            <a:endParaRPr lang="x-none" sz="2000"/>
          </a:p>
        </p:txBody>
      </p:sp>
    </p:spTree>
    <p:extLst>
      <p:ext uri="{BB962C8B-B14F-4D97-AF65-F5344CB8AC3E}">
        <p14:creationId xmlns:p14="http://schemas.microsoft.com/office/powerpoint/2010/main" val="12240027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</a:t>
            </a:r>
            <a:r>
              <a:rPr lang="sr-Latn-RS" sz="2800" dirty="0" smtClean="0"/>
              <a:t>enaturacija i renaturacija DNK</a:t>
            </a:r>
            <a:endParaRPr lang="en-US" sz="2800" dirty="0"/>
          </a:p>
        </p:txBody>
      </p:sp>
      <p:pic>
        <p:nvPicPr>
          <p:cNvPr id="4" name="Content Placeholder 3" descr="denat-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276600"/>
            <a:ext cx="5257800" cy="2962208"/>
          </a:xfrm>
          <a:prstGeom prst="rect">
            <a:avLst/>
          </a:prstGeom>
          <a:noFill/>
          <a:ln w="9525">
            <a:solidFill>
              <a:srgbClr val="F9477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2400" y="1739577"/>
            <a:ext cx="876263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dirty="0" smtClean="0"/>
              <a:t>Metode molekularne genetike baziraju na osobini </a:t>
            </a:r>
            <a:r>
              <a:rPr lang="sr-Latn-RS" sz="2000" dirty="0" smtClean="0"/>
              <a:t>DNK molekula da, u određenim uslovima sredine (temperatura, PH) može da:</a:t>
            </a:r>
            <a:endParaRPr lang="sr-Latn-RS" sz="2000" dirty="0" smtClean="0"/>
          </a:p>
          <a:p>
            <a:pPr algn="just">
              <a:buFont typeface="Arial" pitchFamily="34" charset="0"/>
              <a:buChar char="•"/>
            </a:pPr>
            <a:r>
              <a:rPr lang="sr-Latn-RS" sz="2000" dirty="0"/>
              <a:t> </a:t>
            </a:r>
            <a:r>
              <a:rPr lang="sr-Latn-RS" sz="2000" dirty="0" smtClean="0">
                <a:solidFill>
                  <a:srgbClr val="C00000"/>
                </a:solidFill>
              </a:rPr>
              <a:t>denaturiše</a:t>
            </a:r>
            <a:r>
              <a:rPr lang="sr-Latn-RS" sz="2000" dirty="0" smtClean="0"/>
              <a:t> </a:t>
            </a:r>
            <a:r>
              <a:rPr lang="sr-Latn-RS" sz="2000" dirty="0" smtClean="0"/>
              <a:t>- </a:t>
            </a:r>
            <a:r>
              <a:rPr lang="sr-Latn-RS" sz="2000" dirty="0" smtClean="0"/>
              <a:t>razdvajanje DNK lanaca, i</a:t>
            </a:r>
          </a:p>
          <a:p>
            <a:pPr algn="just">
              <a:buFont typeface="Arial" pitchFamily="34" charset="0"/>
              <a:buChar char="•"/>
            </a:pPr>
            <a:r>
              <a:rPr lang="sr-Latn-RS" sz="2000" dirty="0">
                <a:solidFill>
                  <a:srgbClr val="7030A0"/>
                </a:solidFill>
              </a:rPr>
              <a:t> </a:t>
            </a:r>
            <a:r>
              <a:rPr lang="sr-Latn-RS" sz="2000" dirty="0" smtClean="0">
                <a:solidFill>
                  <a:srgbClr val="7030A0"/>
                </a:solidFill>
              </a:rPr>
              <a:t>renaturiše </a:t>
            </a:r>
            <a:r>
              <a:rPr lang="sr-Latn-RS" sz="2000" dirty="0" smtClean="0"/>
              <a:t>- hibridizacija </a:t>
            </a:r>
            <a:r>
              <a:rPr lang="sr-Latn-RS" sz="2000" dirty="0" smtClean="0"/>
              <a:t>jednolančane DNK sa </a:t>
            </a:r>
            <a:r>
              <a:rPr lang="sr-Latn-RS" sz="2000" dirty="0" smtClean="0"/>
              <a:t>komplementarnim nizom na DNK ili RNK lancu.</a:t>
            </a:r>
            <a:r>
              <a:rPr lang="x-none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ocuments\fish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88" y="1752600"/>
            <a:ext cx="5311824" cy="401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4600" y="5867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r-Latn-RS" dirty="0" smtClean="0"/>
              <a:t>FISH analiza na hromozomskom preparatu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899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G</a:t>
            </a:r>
            <a:r>
              <a:rPr lang="sr-Latn-RS" sz="2800" dirty="0" smtClean="0"/>
              <a:t>enski čip </a:t>
            </a:r>
            <a:br>
              <a:rPr lang="sr-Latn-RS" sz="2800" dirty="0" smtClean="0"/>
            </a:br>
            <a:r>
              <a:rPr lang="sr-Latn-RS" sz="2000" dirty="0" smtClean="0"/>
              <a:t>metoda se bazira na testu hibridizacije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76200" y="1676400"/>
            <a:ext cx="89154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sr-Latn-RS" dirty="0" smtClean="0"/>
              <a:t> </a:t>
            </a:r>
            <a:r>
              <a:rPr lang="en-US" dirty="0" smtClean="0"/>
              <a:t>H</a:t>
            </a:r>
            <a:r>
              <a:rPr lang="sr-Latn-RS" dirty="0" smtClean="0"/>
              <a:t>ibridizacija se vrši na mikroploči (DNK probe su fiksirane na ploči), a uzorci za analizu se nanose na njih. </a:t>
            </a:r>
          </a:p>
          <a:p>
            <a:pPr algn="just">
              <a:buFont typeface="Wingdings" pitchFamily="2" charset="2"/>
              <a:buChar char="§"/>
            </a:pPr>
            <a:r>
              <a:rPr lang="sr-Latn-RS" dirty="0" smtClean="0"/>
              <a:t> </a:t>
            </a:r>
            <a:r>
              <a:rPr lang="en-US" dirty="0" smtClean="0"/>
              <a:t>K</a:t>
            </a:r>
            <a:r>
              <a:rPr lang="sr-Latn-RS" dirty="0" smtClean="0"/>
              <a:t>ompijuterskom tehnologijom se na ploči 1x1cm utisne više hiljada kratkih jednolančanih proba (cDNK ili sintetski </a:t>
            </a:r>
            <a:r>
              <a:rPr lang="sr-Latn-RS" dirty="0"/>
              <a:t>oligonukleotidi, dužine 25-30 </a:t>
            </a:r>
            <a:r>
              <a:rPr lang="sr-Latn-RS" dirty="0" smtClean="0"/>
              <a:t>baza), </a:t>
            </a:r>
            <a:r>
              <a:rPr lang="sr-Latn-RS" dirty="0">
                <a:solidFill>
                  <a:srgbClr val="C00000"/>
                </a:solidFill>
              </a:rPr>
              <a:t>poznatog redosleda </a:t>
            </a:r>
            <a:r>
              <a:rPr lang="sr-Latn-RS" dirty="0" smtClean="0">
                <a:solidFill>
                  <a:srgbClr val="C00000"/>
                </a:solidFill>
              </a:rPr>
              <a:t>nukleotida koje odgovaraju određenim genima. </a:t>
            </a:r>
          </a:p>
          <a:p>
            <a:pPr algn="just">
              <a:buFont typeface="Wingdings" pitchFamily="2" charset="2"/>
              <a:buChar char="§"/>
            </a:pPr>
            <a:r>
              <a:rPr lang="sr-Latn-RS" dirty="0" smtClean="0"/>
              <a:t> </a:t>
            </a:r>
            <a:r>
              <a:rPr lang="sr-Latn-RS" dirty="0"/>
              <a:t>Hibridizacija fluorescentne probe na čipu se očitava laserskim čitačem.</a:t>
            </a:r>
          </a:p>
          <a:p>
            <a:pPr algn="just">
              <a:buFont typeface="Wingdings" pitchFamily="2" charset="2"/>
              <a:buChar char="§"/>
            </a:pPr>
            <a:r>
              <a:rPr lang="sr-Latn-RS" dirty="0" smtClean="0"/>
              <a:t> </a:t>
            </a:r>
            <a:r>
              <a:rPr lang="sr-Latn-RS" dirty="0" smtClean="0">
                <a:solidFill>
                  <a:srgbClr val="7030A0"/>
                </a:solidFill>
              </a:rPr>
              <a:t>Daje uvid u gensku ekspresiju</a:t>
            </a:r>
            <a:r>
              <a:rPr lang="sr-Latn-RS" dirty="0">
                <a:solidFill>
                  <a:srgbClr val="7030A0"/>
                </a:solidFill>
              </a:rPr>
              <a:t>.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9001" y="3505200"/>
            <a:ext cx="5562600" cy="323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1" y="2133600"/>
            <a:ext cx="8609860" cy="4953000"/>
          </a:xfrm>
        </p:spPr>
        <p:txBody>
          <a:bodyPr/>
          <a:lstStyle/>
          <a:p>
            <a:r>
              <a:rPr lang="sr-Latn-RS" dirty="0" smtClean="0">
                <a:solidFill>
                  <a:schemeClr val="tx1"/>
                </a:solidFill>
              </a:rPr>
              <a:t>Izolovanje iRNK iz normalnih i malignih ćelija.</a:t>
            </a:r>
          </a:p>
          <a:p>
            <a:pPr algn="just"/>
            <a:r>
              <a:rPr lang="sr-Latn-RS" dirty="0" smtClean="0">
                <a:solidFill>
                  <a:schemeClr val="tx1"/>
                </a:solidFill>
              </a:rPr>
              <a:t>Na ovim iRNK se reverznom (obrnutom) transkripcijom sintetišu komplementarne jednolančane DNK.</a:t>
            </a:r>
          </a:p>
          <a:p>
            <a:pPr algn="just"/>
            <a:r>
              <a:rPr lang="sr-Latn-RS" dirty="0" smtClean="0">
                <a:solidFill>
                  <a:schemeClr val="tx1"/>
                </a:solidFill>
              </a:rPr>
              <a:t>Sintetisane cDNK se obeležavaju fluorescentnim bojama, tako da sve DNK iz iste populacije ćelija imaju istu boju </a:t>
            </a:r>
            <a:r>
              <a:rPr lang="sr-Latn-RS" dirty="0">
                <a:solidFill>
                  <a:schemeClr val="tx1"/>
                </a:solidFill>
              </a:rPr>
              <a:t>(</a:t>
            </a:r>
            <a:r>
              <a:rPr lang="sr-Latn-RS" dirty="0" smtClean="0">
                <a:solidFill>
                  <a:schemeClr val="tx1"/>
                </a:solidFill>
              </a:rPr>
              <a:t>normalne - žutu </a:t>
            </a:r>
            <a:r>
              <a:rPr lang="sr-Latn-RS" dirty="0">
                <a:solidFill>
                  <a:schemeClr val="tx1"/>
                </a:solidFill>
              </a:rPr>
              <a:t>i </a:t>
            </a:r>
            <a:r>
              <a:rPr lang="sr-Latn-RS" dirty="0" smtClean="0">
                <a:solidFill>
                  <a:schemeClr val="tx1"/>
                </a:solidFill>
              </a:rPr>
              <a:t>maligne – crvenu). </a:t>
            </a:r>
          </a:p>
          <a:p>
            <a:pPr algn="just"/>
            <a:r>
              <a:rPr lang="sr-Latn-RS" dirty="0" smtClean="0">
                <a:solidFill>
                  <a:schemeClr val="tx1"/>
                </a:solidFill>
              </a:rPr>
              <a:t>Ovako obeležene DNK se nanose na čip, gde se komplementarno sparuju sa odgovarajućim jednolančanim DNK.</a:t>
            </a:r>
          </a:p>
          <a:p>
            <a:pPr algn="just"/>
            <a:r>
              <a:rPr lang="sr-Latn-RS" u="sng" dirty="0" smtClean="0">
                <a:solidFill>
                  <a:srgbClr val="FF0000"/>
                </a:solidFill>
              </a:rPr>
              <a:t>Crvene tačke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sr-Latn-RS" dirty="0" smtClean="0">
                <a:solidFill>
                  <a:schemeClr val="tx1"/>
                </a:solidFill>
              </a:rPr>
              <a:t>označavaju gene koji se eksprimiraju samo u malignim ćelijama, a žute – samo u normalnim ćelijama.</a:t>
            </a:r>
          </a:p>
          <a:p>
            <a:pPr algn="just"/>
            <a:r>
              <a:rPr lang="sr-Latn-RS" u="sng" dirty="0" smtClean="0">
                <a:solidFill>
                  <a:srgbClr val="00B050"/>
                </a:solidFill>
              </a:rPr>
              <a:t>Zelene tačke</a:t>
            </a:r>
            <a:r>
              <a:rPr lang="sr-Latn-RS" dirty="0" smtClean="0">
                <a:solidFill>
                  <a:srgbClr val="00B050"/>
                </a:solidFill>
              </a:rPr>
              <a:t> </a:t>
            </a:r>
            <a:r>
              <a:rPr lang="sr-Latn-RS" dirty="0" smtClean="0">
                <a:solidFill>
                  <a:schemeClr val="tx1"/>
                </a:solidFill>
              </a:rPr>
              <a:t>nastaju na mestima gena koji se podjednako eksprimiraju u normalnim i malignim ćelijama.</a:t>
            </a:r>
          </a:p>
          <a:p>
            <a:pPr algn="just"/>
            <a:r>
              <a:rPr lang="sr-Latn-RS" u="sng" dirty="0" smtClean="0">
                <a:solidFill>
                  <a:schemeClr val="tx1"/>
                </a:solidFill>
              </a:rPr>
              <a:t>Crna polja</a:t>
            </a:r>
            <a:r>
              <a:rPr lang="sr-Latn-RS" dirty="0" smtClean="0">
                <a:solidFill>
                  <a:schemeClr val="tx1"/>
                </a:solidFill>
              </a:rPr>
              <a:t> su geni koji se ne eksprimiraju ni u jedno od ćelija.</a:t>
            </a:r>
          </a:p>
          <a:p>
            <a:pPr algn="just"/>
            <a:endParaRPr lang="sr-Latn-RS" dirty="0" smtClean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RS" sz="2000" dirty="0" smtClean="0"/>
              <a:t>Upoređivanje ekspresije gena u </a:t>
            </a:r>
            <a:br>
              <a:rPr lang="sr-Latn-RS" sz="2000" dirty="0" smtClean="0"/>
            </a:br>
            <a:r>
              <a:rPr lang="sr-Latn-RS" sz="2000" dirty="0" smtClean="0"/>
              <a:t>normalnoj i malignoj ćeliji</a:t>
            </a:r>
            <a:endParaRPr lang="en-US" sz="2000" dirty="0"/>
          </a:p>
        </p:txBody>
      </p:sp>
      <p:pic>
        <p:nvPicPr>
          <p:cNvPr id="4" name="Picture 6" descr="Резултат слика за microarray analy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9145"/>
            <a:ext cx="3733800" cy="2124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2717971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1" y="1981199"/>
            <a:ext cx="8484092" cy="4328121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x-none" sz="2400" b="1" u="sng" dirty="0" smtClean="0">
                <a:solidFill>
                  <a:schemeClr val="tx1"/>
                </a:solidFill>
              </a:rPr>
              <a:t>PCR ili reakcija lančane polimerizacije</a:t>
            </a:r>
            <a:r>
              <a:rPr lang="sr-Latn-RS" sz="2400" b="1" u="sng" dirty="0" smtClean="0">
                <a:solidFill>
                  <a:schemeClr val="tx1"/>
                </a:solidFill>
              </a:rPr>
              <a:t>:</a:t>
            </a:r>
          </a:p>
          <a:p>
            <a:pPr marL="45720" indent="0" algn="just">
              <a:buFontTx/>
              <a:buChar char="-"/>
            </a:pPr>
            <a:r>
              <a:rPr lang="sr-Latn-RS" sz="2400" dirty="0" smtClean="0">
                <a:solidFill>
                  <a:schemeClr val="tx1"/>
                </a:solidFill>
              </a:rPr>
              <a:t> </a:t>
            </a:r>
            <a:r>
              <a:rPr lang="x-none" sz="2400" dirty="0" smtClean="0">
                <a:solidFill>
                  <a:schemeClr val="tx1"/>
                </a:solidFill>
              </a:rPr>
              <a:t>zahteva minimalnu količinu materijala (iz samo jedne ćelije)</a:t>
            </a:r>
            <a:endParaRPr lang="sr-Latn-RS" sz="2400" dirty="0" smtClean="0">
              <a:solidFill>
                <a:schemeClr val="tx1"/>
              </a:solidFill>
            </a:endParaRPr>
          </a:p>
          <a:p>
            <a:pPr marL="45720" indent="0" algn="just">
              <a:buFontTx/>
              <a:buChar char="-"/>
            </a:pPr>
            <a:r>
              <a:rPr lang="sr-Latn-RS" sz="2400" dirty="0" smtClean="0">
                <a:solidFill>
                  <a:schemeClr val="tx1"/>
                </a:solidFill>
              </a:rPr>
              <a:t> </a:t>
            </a:r>
            <a:r>
              <a:rPr lang="x-none" sz="2400" dirty="0" smtClean="0">
                <a:solidFill>
                  <a:schemeClr val="tx1"/>
                </a:solidFill>
              </a:rPr>
              <a:t>omogućuje umnožavanje ciljanog fragmenta DNK do milijardu puta.</a:t>
            </a:r>
          </a:p>
          <a:p>
            <a:pPr marL="45720" indent="0" algn="just">
              <a:buNone/>
            </a:pPr>
            <a:endParaRPr lang="x-none" sz="2400" dirty="0" smtClean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sr-Latn-RS" sz="2400" dirty="0" smtClean="0">
                <a:solidFill>
                  <a:schemeClr val="tx1"/>
                </a:solidFill>
              </a:rPr>
              <a:t>Potrebno je:</a:t>
            </a:r>
          </a:p>
          <a:p>
            <a:pPr marL="45720" indent="0" algn="just">
              <a:buNone/>
            </a:pPr>
            <a:r>
              <a:rPr lang="sr-Latn-RS" sz="2400" dirty="0" smtClean="0">
                <a:solidFill>
                  <a:srgbClr val="C00000"/>
                </a:solidFill>
              </a:rPr>
              <a:t>1. </a:t>
            </a:r>
            <a:r>
              <a:rPr lang="x-none" sz="2400" dirty="0" smtClean="0">
                <a:solidFill>
                  <a:schemeClr val="tx1"/>
                </a:solidFill>
              </a:rPr>
              <a:t>poznavanje graničnih sekvenci</a:t>
            </a:r>
            <a:r>
              <a:rPr lang="sr-Latn-RS" sz="2400" dirty="0" smtClean="0">
                <a:solidFill>
                  <a:schemeClr val="tx1"/>
                </a:solidFill>
              </a:rPr>
              <a:t> </a:t>
            </a:r>
            <a:r>
              <a:rPr lang="x-none" sz="2400" dirty="0" smtClean="0">
                <a:solidFill>
                  <a:schemeClr val="tx1"/>
                </a:solidFill>
              </a:rPr>
              <a:t>ciljanog dela DNK</a:t>
            </a:r>
            <a:endParaRPr lang="sr-Latn-RS" sz="2400" dirty="0" smtClean="0">
              <a:solidFill>
                <a:schemeClr val="tx1"/>
              </a:solidFill>
            </a:endParaRPr>
          </a:p>
          <a:p>
            <a:pPr marL="45720" indent="0" algn="just">
              <a:buNone/>
            </a:pPr>
            <a:r>
              <a:rPr lang="sr-Latn-RS" sz="2400" dirty="0" smtClean="0">
                <a:solidFill>
                  <a:srgbClr val="C00000"/>
                </a:solidFill>
              </a:rPr>
              <a:t>2. </a:t>
            </a:r>
            <a:r>
              <a:rPr lang="x-none" sz="2400" dirty="0" smtClean="0">
                <a:solidFill>
                  <a:schemeClr val="tx1"/>
                </a:solidFill>
              </a:rPr>
              <a:t>posedovanje sintetizovanih jednolančanih prajmera</a:t>
            </a:r>
            <a:endParaRPr lang="sr-Latn-RS" sz="24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endParaRPr lang="x-none" sz="24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z="2800" dirty="0"/>
              <a:t>PCR (Polymerase Chain Reaction) </a:t>
            </a:r>
          </a:p>
        </p:txBody>
      </p:sp>
    </p:spTree>
    <p:extLst>
      <p:ext uri="{BB962C8B-B14F-4D97-AF65-F5344CB8AC3E}">
        <p14:creationId xmlns:p14="http://schemas.microsoft.com/office/powerpoint/2010/main" val="12327480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cuments\PCR 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536408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ocuments\PCR 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556792"/>
            <a:ext cx="3621657" cy="531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304800"/>
            <a:ext cx="807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sr-Latn-RS" sz="2000" dirty="0" smtClean="0">
                <a:solidFill>
                  <a:schemeClr val="bg1"/>
                </a:solidFill>
              </a:rPr>
              <a:t> V</a:t>
            </a:r>
            <a:r>
              <a:rPr lang="x-none" sz="2000" smtClean="0">
                <a:solidFill>
                  <a:schemeClr val="bg1"/>
                </a:solidFill>
              </a:rPr>
              <a:t>ezivanje prajmera za</a:t>
            </a:r>
            <a:r>
              <a:rPr lang="sr-Latn-RS" sz="2000" dirty="0" smtClean="0">
                <a:solidFill>
                  <a:schemeClr val="bg1"/>
                </a:solidFill>
              </a:rPr>
              <a:t> </a:t>
            </a:r>
            <a:r>
              <a:rPr lang="x-none" sz="2000" smtClean="0">
                <a:solidFill>
                  <a:schemeClr val="bg1"/>
                </a:solidFill>
              </a:rPr>
              <a:t>DNK fragment</a:t>
            </a:r>
            <a:r>
              <a:rPr lang="sr-Latn-RS" sz="2000" dirty="0" smtClean="0">
                <a:solidFill>
                  <a:schemeClr val="bg1"/>
                </a:solidFill>
              </a:rPr>
              <a:t>e</a:t>
            </a:r>
            <a:r>
              <a:rPr lang="x-none" sz="2000" smtClean="0">
                <a:solidFill>
                  <a:schemeClr val="bg1"/>
                </a:solidFill>
              </a:rPr>
              <a:t> služ</a:t>
            </a:r>
            <a:r>
              <a:rPr lang="sr-Latn-RS" sz="2000" dirty="0" smtClean="0">
                <a:solidFill>
                  <a:schemeClr val="bg1"/>
                </a:solidFill>
              </a:rPr>
              <a:t>i</a:t>
            </a:r>
            <a:r>
              <a:rPr lang="x-none" sz="2000" smtClean="0">
                <a:solidFill>
                  <a:schemeClr val="bg1"/>
                </a:solidFill>
              </a:rPr>
              <a:t> DNK polimerazi kao početnic</a:t>
            </a:r>
            <a:r>
              <a:rPr lang="sr-Latn-RS" sz="2000" dirty="0" smtClean="0">
                <a:solidFill>
                  <a:schemeClr val="bg1"/>
                </a:solidFill>
              </a:rPr>
              <a:t>a</a:t>
            </a:r>
            <a:r>
              <a:rPr lang="x-none" sz="2000" smtClean="0">
                <a:solidFill>
                  <a:schemeClr val="bg1"/>
                </a:solidFill>
              </a:rPr>
              <a:t> u cikličnom procesu replikacije tih fragmenata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endParaRPr lang="x-none" sz="2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2362200"/>
            <a:ext cx="246856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sr-Latn-RS" dirty="0" smtClean="0"/>
              <a:t> DNK za analizu</a:t>
            </a:r>
          </a:p>
          <a:p>
            <a:pPr>
              <a:buFontTx/>
              <a:buChar char="-"/>
            </a:pPr>
            <a:r>
              <a:rPr lang="sr-Latn-RS" dirty="0" smtClean="0"/>
              <a:t> </a:t>
            </a:r>
            <a:r>
              <a:rPr lang="en-US" dirty="0" smtClean="0"/>
              <a:t>P</a:t>
            </a:r>
            <a:r>
              <a:rPr lang="sr-Latn-RS" dirty="0" smtClean="0"/>
              <a:t>rajmeri</a:t>
            </a:r>
          </a:p>
          <a:p>
            <a:pPr>
              <a:buFontTx/>
              <a:buChar char="-"/>
            </a:pPr>
            <a:r>
              <a:rPr lang="sr-Latn-RS" dirty="0" smtClean="0"/>
              <a:t> </a:t>
            </a:r>
            <a:r>
              <a:rPr lang="en-US" dirty="0" smtClean="0"/>
              <a:t>E</a:t>
            </a:r>
            <a:r>
              <a:rPr lang="sr-Latn-RS" dirty="0" smtClean="0"/>
              <a:t>nzim Taq polimeraza</a:t>
            </a:r>
          </a:p>
          <a:p>
            <a:pPr>
              <a:buFontTx/>
              <a:buChar char="-"/>
            </a:pPr>
            <a:r>
              <a:rPr lang="sr-Latn-RS" dirty="0" smtClean="0"/>
              <a:t> </a:t>
            </a:r>
            <a:r>
              <a:rPr lang="en-US" dirty="0" smtClean="0"/>
              <a:t>S</a:t>
            </a:r>
            <a:r>
              <a:rPr lang="sr-Latn-RS" dirty="0" smtClean="0"/>
              <a:t>lobodni nukleotidi</a:t>
            </a:r>
          </a:p>
          <a:p>
            <a:pPr>
              <a:buFontTx/>
              <a:buChar char="-"/>
            </a:pPr>
            <a:r>
              <a:rPr lang="sr-Latn-RS" dirty="0" smtClean="0"/>
              <a:t> </a:t>
            </a:r>
            <a:r>
              <a:rPr lang="en-US" dirty="0" smtClean="0"/>
              <a:t>M</a:t>
            </a:r>
            <a:r>
              <a:rPr lang="sr-Latn-RS" dirty="0" smtClean="0"/>
              <a:t>g ++</a:t>
            </a:r>
          </a:p>
          <a:p>
            <a:pPr>
              <a:buFontTx/>
              <a:buChar char="-"/>
            </a:pPr>
            <a:r>
              <a:rPr lang="sr-Latn-RS" dirty="0" smtClean="0"/>
              <a:t> </a:t>
            </a:r>
            <a:r>
              <a:rPr lang="en-US" dirty="0" smtClean="0"/>
              <a:t>P</a:t>
            </a:r>
            <a:r>
              <a:rPr lang="sr-Latn-RS" dirty="0" smtClean="0"/>
              <a:t>ufer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5015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1026" name="Picture 2" descr="C:\Users\user\Documents\PCR-Steps 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1784"/>
            <a:ext cx="4283968" cy="680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cuments\PCR_Steps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3" y="0"/>
            <a:ext cx="4860032" cy="670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67400" y="304800"/>
            <a:ext cx="2514600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sr-Latn-RS" dirty="0" smtClean="0"/>
              <a:t>DENATURACIJA DNK</a:t>
            </a:r>
            <a:endParaRPr lang="x-none" dirty="0"/>
          </a:p>
        </p:txBody>
      </p:sp>
      <p:sp>
        <p:nvSpPr>
          <p:cNvPr id="6" name="Rectangle 5"/>
          <p:cNvSpPr/>
          <p:nvPr/>
        </p:nvSpPr>
        <p:spPr>
          <a:xfrm>
            <a:off x="5791200" y="2667000"/>
            <a:ext cx="2514600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P</a:t>
            </a:r>
            <a:r>
              <a:rPr lang="sr-Latn-RS" dirty="0" smtClean="0"/>
              <a:t>OVEZIVANJE PRAJMERA</a:t>
            </a:r>
            <a:endParaRPr lang="x-none" dirty="0"/>
          </a:p>
        </p:txBody>
      </p:sp>
      <p:sp>
        <p:nvSpPr>
          <p:cNvPr id="8" name="Rectangle 7"/>
          <p:cNvSpPr/>
          <p:nvPr/>
        </p:nvSpPr>
        <p:spPr>
          <a:xfrm>
            <a:off x="5791200" y="5410200"/>
            <a:ext cx="2514600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sr-Latn-RS" dirty="0" smtClean="0"/>
              <a:t>SINTEZA NOVIH LANCA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9733676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pcranimati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057400"/>
            <a:ext cx="6743700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U</a:t>
            </a:r>
            <a:r>
              <a:rPr lang="sr-Latn-RS" sz="2800" dirty="0" smtClean="0"/>
              <a:t>množavanje ciljnog fragmenta</a:t>
            </a:r>
            <a:endParaRPr lang="x-none" sz="2800"/>
          </a:p>
        </p:txBody>
      </p:sp>
      <p:pic>
        <p:nvPicPr>
          <p:cNvPr id="2050" name="Picture 2" descr="C:\Users\user\Documents\PCR steps 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1"/>
            <a:ext cx="7478216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0600" y="6172200"/>
            <a:ext cx="69063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N</a:t>
            </a:r>
            <a:r>
              <a:rPr lang="sr-Latn-RS" sz="2000" dirty="0" smtClean="0"/>
              <a:t>akon 40 ciklusa segment DNK je umnožen 10 miliona puta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039539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G</a:t>
            </a:r>
            <a:r>
              <a:rPr lang="sr-Latn-RS" sz="2800" dirty="0" smtClean="0"/>
              <a:t>el elektroforeza</a:t>
            </a:r>
            <a:endParaRPr lang="x-none" sz="2800"/>
          </a:p>
        </p:txBody>
      </p:sp>
      <p:pic>
        <p:nvPicPr>
          <p:cNvPr id="3074" name="Picture 2" descr="C:\Users\user\Documents\pcr-steps-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604867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5562600"/>
            <a:ext cx="8915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sz="2000" dirty="0" smtClean="0"/>
              <a:t> </a:t>
            </a:r>
            <a:r>
              <a:rPr lang="en-US" sz="2000" dirty="0" smtClean="0"/>
              <a:t>V</a:t>
            </a:r>
            <a:r>
              <a:rPr lang="sr-Latn-RS" sz="2000" dirty="0" smtClean="0"/>
              <a:t>izuelizacija dobijenih produkata je moguća gel elektroforezom, a uočava se na gelu kao traka na određenoj poziciji.</a:t>
            </a:r>
          </a:p>
          <a:p>
            <a:pPr>
              <a:buFont typeface="Arial" pitchFamily="34" charset="0"/>
              <a:buChar char="•"/>
            </a:pPr>
            <a:r>
              <a:rPr lang="sr-Latn-RS" sz="2000" dirty="0" smtClean="0"/>
              <a:t> </a:t>
            </a:r>
            <a:r>
              <a:rPr lang="en-US" sz="2000" dirty="0" smtClean="0"/>
              <a:t>P</a:t>
            </a:r>
            <a:r>
              <a:rPr lang="sr-Latn-RS" sz="2000" dirty="0" smtClean="0"/>
              <a:t>oređenjem sa poznatim standardom utvrđujemo dužinu ispitivanog dela DNK.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32414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</a:t>
            </a:r>
            <a:r>
              <a:rPr lang="sr-Latn-RS" sz="2800" dirty="0" smtClean="0"/>
              <a:t>oftverska analiza rezultata</a:t>
            </a:r>
            <a:endParaRPr lang="x-none" sz="2800" dirty="0"/>
          </a:p>
        </p:txBody>
      </p:sp>
      <p:pic>
        <p:nvPicPr>
          <p:cNvPr id="4098" name="Picture 2" descr="C:\Users\user\Documents\pcr-analyze-results-step 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6480720" cy="43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676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981200"/>
            <a:ext cx="8534400" cy="4407408"/>
          </a:xfrm>
        </p:spPr>
        <p:txBody>
          <a:bodyPr>
            <a:normAutofit lnSpcReduction="10000"/>
          </a:bodyPr>
          <a:lstStyle/>
          <a:p>
            <a:pPr algn="just"/>
            <a:r>
              <a:rPr lang="sr-Latn-RS" dirty="0" smtClean="0">
                <a:solidFill>
                  <a:schemeClr val="tx1"/>
                </a:solidFill>
              </a:rPr>
              <a:t>DNK za analizu se može izolovati </a:t>
            </a:r>
            <a:r>
              <a:rPr lang="sr-Latn-RS" dirty="0" smtClean="0">
                <a:solidFill>
                  <a:srgbClr val="C00000"/>
                </a:solidFill>
              </a:rPr>
              <a:t>iz svake ćelije sa jedrom: </a:t>
            </a:r>
          </a:p>
          <a:p>
            <a:pPr algn="just">
              <a:buFontTx/>
              <a:buChar char="-"/>
            </a:pPr>
            <a:r>
              <a:rPr lang="sr-Latn-RS" dirty="0" smtClean="0">
                <a:solidFill>
                  <a:schemeClr val="tx1"/>
                </a:solidFill>
              </a:rPr>
              <a:t>krv (limfociti)</a:t>
            </a:r>
          </a:p>
          <a:p>
            <a:pPr algn="just">
              <a:buFontTx/>
              <a:buChar char="-"/>
            </a:pPr>
            <a:r>
              <a:rPr lang="sr-Latn-RS" dirty="0" smtClean="0">
                <a:solidFill>
                  <a:schemeClr val="tx1"/>
                </a:solidFill>
              </a:rPr>
              <a:t>ćelije iz brisa sluzokože usta</a:t>
            </a:r>
          </a:p>
          <a:p>
            <a:pPr algn="just">
              <a:buFontTx/>
              <a:buChar char="-"/>
            </a:pPr>
            <a:r>
              <a:rPr lang="sr-Latn-RS" dirty="0" smtClean="0">
                <a:solidFill>
                  <a:schemeClr val="tx1"/>
                </a:solidFill>
              </a:rPr>
              <a:t>uzorak horionskih resica ili amnionske tečnosti</a:t>
            </a:r>
          </a:p>
          <a:p>
            <a:pPr algn="just">
              <a:buFontTx/>
              <a:buChar char="-"/>
            </a:pPr>
            <a:r>
              <a:rPr lang="sr-Latn-RS" dirty="0" smtClean="0">
                <a:solidFill>
                  <a:schemeClr val="tx1"/>
                </a:solidFill>
              </a:rPr>
              <a:t>krv iz pupčanika</a:t>
            </a:r>
          </a:p>
          <a:p>
            <a:pPr algn="just">
              <a:buFontTx/>
              <a:buChar char="-"/>
            </a:pPr>
            <a:r>
              <a:rPr lang="sr-Latn-RS" dirty="0" smtClean="0">
                <a:solidFill>
                  <a:schemeClr val="tx1"/>
                </a:solidFill>
              </a:rPr>
              <a:t>urin, likvor, pljuvačka</a:t>
            </a:r>
          </a:p>
          <a:p>
            <a:pPr algn="just">
              <a:buFontTx/>
              <a:buChar char="-"/>
            </a:pPr>
            <a:r>
              <a:rPr lang="sr-Latn-RS" dirty="0" smtClean="0">
                <a:solidFill>
                  <a:schemeClr val="tx1"/>
                </a:solidFill>
              </a:rPr>
              <a:t>koren dlake i dr.</a:t>
            </a:r>
          </a:p>
          <a:p>
            <a:pPr algn="just">
              <a:buFontTx/>
              <a:buChar char="-"/>
            </a:pPr>
            <a:endParaRPr lang="sr-Latn-RS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P</a:t>
            </a:r>
            <a:r>
              <a:rPr lang="sr-Latn-RS" dirty="0" smtClean="0">
                <a:solidFill>
                  <a:schemeClr val="tx1"/>
                </a:solidFill>
              </a:rPr>
              <a:t>rocedura izolovanja DNK iz uzorka omogućena je primenom komercijalnih setova – “kitova” za izolaciju.</a:t>
            </a:r>
          </a:p>
          <a:p>
            <a:pPr algn="just">
              <a:buNone/>
            </a:pPr>
            <a:endParaRPr lang="sr-Latn-RS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sr-Latn-RS" dirty="0" smtClean="0">
                <a:solidFill>
                  <a:schemeClr val="tx1"/>
                </a:solidFill>
              </a:rPr>
              <a:t>Iz uzetog uzorka, sva DNK koja se izoluje iz svih ćelija sa jedrom, čini </a:t>
            </a:r>
            <a:r>
              <a:rPr lang="sr-Latn-RS" dirty="0" smtClean="0">
                <a:solidFill>
                  <a:srgbClr val="C00000"/>
                </a:solidFill>
              </a:rPr>
              <a:t>ukupnu genomsku DNK </a:t>
            </a:r>
            <a:r>
              <a:rPr lang="sr-Latn-RS" dirty="0" smtClean="0">
                <a:solidFill>
                  <a:schemeClr val="tx1"/>
                </a:solidFill>
              </a:rPr>
              <a:t>za analizu.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</a:t>
            </a:r>
            <a:r>
              <a:rPr lang="sr-Latn-RS" sz="2800" dirty="0" smtClean="0"/>
              <a:t>zolovanje DNK iz uzorka</a:t>
            </a:r>
            <a:endParaRPr lang="en-US" sz="28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1" y="1719070"/>
            <a:ext cx="8763000" cy="513893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200" dirty="0" smtClean="0">
                <a:solidFill>
                  <a:schemeClr val="tx1"/>
                </a:solidFill>
              </a:rPr>
              <a:t>M</a:t>
            </a:r>
            <a:r>
              <a:rPr lang="sr-Latn-RS" sz="2200" dirty="0" smtClean="0">
                <a:solidFill>
                  <a:schemeClr val="tx1"/>
                </a:solidFill>
              </a:rPr>
              <a:t>etoda kojom se utvrđuje tačan redosled nukleotida u ispitivanom molekulu, tj. primarna struktura gena.</a:t>
            </a:r>
          </a:p>
          <a:p>
            <a:pPr algn="just">
              <a:buNone/>
            </a:pPr>
            <a:r>
              <a:rPr lang="sr-Latn-RS" sz="2200" dirty="0" smtClean="0">
                <a:solidFill>
                  <a:schemeClr val="tx1"/>
                </a:solidFill>
              </a:rPr>
              <a:t>                                              </a:t>
            </a:r>
          </a:p>
          <a:p>
            <a:pPr algn="just"/>
            <a:endParaRPr lang="sr-Latn-RS" sz="2400" dirty="0" smtClean="0">
              <a:solidFill>
                <a:schemeClr val="tx1"/>
              </a:solidFill>
            </a:endParaRPr>
          </a:p>
          <a:p>
            <a:pPr algn="just"/>
            <a:endParaRPr lang="sr-Latn-RS" sz="2400" dirty="0" smtClean="0">
              <a:solidFill>
                <a:schemeClr val="tx1"/>
              </a:solidFill>
            </a:endParaRPr>
          </a:p>
          <a:p>
            <a:pPr algn="just"/>
            <a:endParaRPr lang="sr-Latn-RS" sz="24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endParaRPr lang="sr-Latn-RS" sz="24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sr-Latn-RS" sz="2400" dirty="0" smtClean="0">
                <a:solidFill>
                  <a:schemeClr val="tx1"/>
                </a:solidFill>
              </a:rPr>
              <a:t>                                                              </a:t>
            </a:r>
          </a:p>
          <a:p>
            <a:pPr algn="just">
              <a:buNone/>
            </a:pPr>
            <a:r>
              <a:rPr lang="sr-Latn-RS" sz="2400" dirty="0" smtClean="0">
                <a:solidFill>
                  <a:schemeClr val="tx1"/>
                </a:solidFill>
              </a:rPr>
              <a:t>                                                                       </a:t>
            </a:r>
            <a:r>
              <a:rPr lang="sr-Latn-RS" sz="2200" dirty="0" smtClean="0">
                <a:solidFill>
                  <a:schemeClr val="tx1"/>
                </a:solidFill>
              </a:rPr>
              <a:t>automatizovano</a:t>
            </a:r>
          </a:p>
          <a:p>
            <a:pPr algn="just">
              <a:buNone/>
            </a:pPr>
            <a:r>
              <a:rPr lang="sr-Latn-RS" sz="2200" dirty="0" smtClean="0">
                <a:solidFill>
                  <a:schemeClr val="tx1"/>
                </a:solidFill>
              </a:rPr>
              <a:t>                                                                             sekvenciranje</a:t>
            </a:r>
          </a:p>
          <a:p>
            <a:pPr algn="just">
              <a:buNone/>
            </a:pPr>
            <a:endParaRPr lang="sr-Latn-RS" dirty="0" smtClean="0">
              <a:solidFill>
                <a:schemeClr val="tx1"/>
              </a:solidFill>
            </a:endParaRPr>
          </a:p>
          <a:p>
            <a:pPr algn="just">
              <a:buNone/>
            </a:pPr>
            <a:endParaRPr lang="sr-Latn-RS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</a:rPr>
              <a:t>U</a:t>
            </a:r>
            <a:r>
              <a:rPr lang="sr-Latn-RS" sz="2200" dirty="0" smtClean="0">
                <a:solidFill>
                  <a:schemeClr val="tx1"/>
                </a:solidFill>
              </a:rPr>
              <a:t> aparatu se vrši kapilarna elektroforeza i automatska obrada podataka.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1260" cy="1054394"/>
          </a:xfrm>
        </p:spPr>
        <p:txBody>
          <a:bodyPr/>
          <a:lstStyle/>
          <a:p>
            <a:r>
              <a:rPr lang="en-US" dirty="0" smtClean="0"/>
              <a:t>S</a:t>
            </a:r>
            <a:r>
              <a:rPr lang="sr-Latn-RS" dirty="0" smtClean="0"/>
              <a:t>ekvenciranje DNK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438400"/>
            <a:ext cx="5638800" cy="328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905000"/>
            <a:ext cx="8609860" cy="4407408"/>
          </a:xfrm>
        </p:spPr>
        <p:txBody>
          <a:bodyPr/>
          <a:lstStyle/>
          <a:p>
            <a:pPr algn="just"/>
            <a:r>
              <a:rPr lang="en-US" dirty="0" err="1">
                <a:solidFill>
                  <a:schemeClr val="tx1"/>
                </a:solidFill>
              </a:rPr>
              <a:t>Sekvenciranje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nove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generacije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engl.</a:t>
            </a:r>
            <a:r>
              <a:rPr lang="en-US" dirty="0">
                <a:solidFill>
                  <a:schemeClr val="tx1"/>
                </a:solidFill>
              </a:rPr>
              <a:t> Next Generation Sequencing – NGS), </a:t>
            </a:r>
            <a:r>
              <a:rPr lang="sr-Latn-RS" dirty="0" smtClean="0">
                <a:solidFill>
                  <a:schemeClr val="tx1"/>
                </a:solidFill>
              </a:rPr>
              <a:t>je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poznato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masovno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paralelno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ili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duboko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sekvenciranje</a:t>
            </a:r>
            <a:r>
              <a:rPr lang="sr-Latn-RS" dirty="0" smtClean="0">
                <a:solidFill>
                  <a:srgbClr val="C00000"/>
                </a:solidFill>
              </a:rPr>
              <a:t>.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sr-Latn-RS" dirty="0" smtClean="0">
              <a:solidFill>
                <a:srgbClr val="C00000"/>
              </a:solidFill>
            </a:endParaRPr>
          </a:p>
          <a:p>
            <a:endParaRPr lang="sr-Latn-RS" dirty="0" smtClean="0">
              <a:solidFill>
                <a:schemeClr val="tx1"/>
              </a:solidFill>
            </a:endParaRPr>
          </a:p>
          <a:p>
            <a:pPr algn="just"/>
            <a:r>
              <a:rPr lang="sr-Latn-RS" dirty="0" err="1" smtClean="0">
                <a:solidFill>
                  <a:schemeClr val="tx1"/>
                </a:solidFill>
              </a:rPr>
              <a:t>P</a:t>
            </a:r>
            <a:r>
              <a:rPr lang="en-US" dirty="0" err="1" smtClean="0">
                <a:solidFill>
                  <a:schemeClr val="tx1"/>
                </a:solidFill>
              </a:rPr>
              <a:t>redstavlja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revolucionarnu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tehnologiju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sekvenciranja</a:t>
            </a:r>
            <a:r>
              <a:rPr lang="en-US" dirty="0">
                <a:solidFill>
                  <a:schemeClr val="tx1"/>
                </a:solidFill>
              </a:rPr>
              <a:t> DNK </a:t>
            </a:r>
            <a:r>
              <a:rPr lang="en-US" dirty="0" err="1">
                <a:solidFill>
                  <a:schemeClr val="tx1"/>
                </a:solidFill>
              </a:rPr>
              <a:t>čija</a:t>
            </a:r>
            <a:r>
              <a:rPr lang="en-US" dirty="0">
                <a:solidFill>
                  <a:schemeClr val="tx1"/>
                </a:solidFill>
              </a:rPr>
              <a:t> je </a:t>
            </a:r>
            <a:r>
              <a:rPr lang="en-US" dirty="0" err="1">
                <a:solidFill>
                  <a:schemeClr val="tx1"/>
                </a:solidFill>
              </a:rPr>
              <a:t>primena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postala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nezamenjiva</a:t>
            </a:r>
            <a:r>
              <a:rPr lang="en-US" dirty="0">
                <a:solidFill>
                  <a:schemeClr val="tx1"/>
                </a:solidFill>
              </a:rPr>
              <a:t> u </a:t>
            </a:r>
            <a:r>
              <a:rPr lang="en-US" dirty="0" err="1">
                <a:solidFill>
                  <a:schemeClr val="tx1"/>
                </a:solidFill>
              </a:rPr>
              <a:t>svim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aspektima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izučavanja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sr-Latn-RS" dirty="0" smtClean="0">
                <a:solidFill>
                  <a:schemeClr val="tx1"/>
                </a:solidFill>
              </a:rPr>
              <a:t>humanog </a:t>
            </a:r>
            <a:r>
              <a:rPr lang="en-US" dirty="0" err="1" smtClean="0">
                <a:solidFill>
                  <a:schemeClr val="tx1"/>
                </a:solidFill>
              </a:rPr>
              <a:t>genom</a:t>
            </a:r>
            <a:r>
              <a:rPr lang="sr-Latn-RS" dirty="0" smtClean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sr-Latn-RS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sr-Latn-RS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err="1" smtClean="0">
                <a:solidFill>
                  <a:schemeClr val="tx1"/>
                </a:solidFill>
              </a:rPr>
              <a:t>Korišćenjem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NGS-a, </a:t>
            </a:r>
            <a:r>
              <a:rPr lang="en-US" dirty="0" err="1">
                <a:solidFill>
                  <a:schemeClr val="tx1"/>
                </a:solidFill>
              </a:rPr>
              <a:t>čitav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ljudski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genom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može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sekvenciran</a:t>
            </a:r>
            <a:r>
              <a:rPr lang="en-US" dirty="0">
                <a:solidFill>
                  <a:schemeClr val="tx1"/>
                </a:solidFill>
              </a:rPr>
              <a:t> u </a:t>
            </a:r>
            <a:r>
              <a:rPr lang="en-US" dirty="0" err="1">
                <a:solidFill>
                  <a:schemeClr val="tx1"/>
                </a:solidFill>
              </a:rPr>
              <a:t>toku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jednog</a:t>
            </a:r>
            <a:r>
              <a:rPr lang="en-US" dirty="0">
                <a:solidFill>
                  <a:schemeClr val="tx1"/>
                </a:solidFill>
              </a:rPr>
              <a:t> dana, </a:t>
            </a:r>
            <a:r>
              <a:rPr lang="sr-Latn-RS" dirty="0" smtClean="0">
                <a:solidFill>
                  <a:schemeClr val="tx1"/>
                </a:solidFill>
              </a:rPr>
              <a:t>čime je omogućeno da </a:t>
            </a:r>
            <a:r>
              <a:rPr lang="en-US" dirty="0" err="1" smtClean="0">
                <a:solidFill>
                  <a:schemeClr val="tx1"/>
                </a:solidFill>
              </a:rPr>
              <a:t>genetički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važne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informacije</a:t>
            </a:r>
            <a:r>
              <a:rPr lang="sr-Latn-RS" dirty="0" smtClean="0">
                <a:solidFill>
                  <a:schemeClr val="tx1"/>
                </a:solidFill>
              </a:rPr>
              <a:t> budu brzo dostupne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Sekvenciranje</a:t>
            </a:r>
            <a:r>
              <a:rPr lang="en-US" sz="2400" dirty="0"/>
              <a:t> </a:t>
            </a:r>
            <a:r>
              <a:rPr lang="en-US" sz="2400" dirty="0" err="1"/>
              <a:t>nove</a:t>
            </a:r>
            <a:r>
              <a:rPr lang="en-US" sz="2400" dirty="0"/>
              <a:t> </a:t>
            </a:r>
            <a:r>
              <a:rPr lang="en-US" sz="2400" dirty="0" err="1"/>
              <a:t>generacije</a:t>
            </a:r>
            <a:r>
              <a:rPr lang="en-US" sz="2400" dirty="0"/>
              <a:t> </a:t>
            </a:r>
            <a:r>
              <a:rPr lang="sr-Latn-RS" sz="2400" dirty="0" smtClean="0"/>
              <a:t/>
            </a:r>
            <a:br>
              <a:rPr lang="sr-Latn-RS" sz="2400" dirty="0" smtClean="0"/>
            </a:br>
            <a:r>
              <a:rPr lang="en-US" sz="2400" dirty="0" smtClean="0"/>
              <a:t>(Next </a:t>
            </a:r>
            <a:r>
              <a:rPr lang="en-US" sz="2400" dirty="0"/>
              <a:t>Generation </a:t>
            </a:r>
            <a:r>
              <a:rPr lang="en-US" sz="2400" dirty="0" smtClean="0"/>
              <a:t>Se</a:t>
            </a:r>
            <a:r>
              <a:rPr lang="sr-Latn-RS" sz="2400" dirty="0" smtClean="0"/>
              <a:t>Q</a:t>
            </a:r>
            <a:r>
              <a:rPr lang="en-US" sz="2400" dirty="0" err="1" smtClean="0"/>
              <a:t>uencing</a:t>
            </a:r>
            <a:r>
              <a:rPr lang="en-US" sz="2400" dirty="0" smtClean="0"/>
              <a:t> </a:t>
            </a:r>
            <a:r>
              <a:rPr lang="en-US" sz="2400" dirty="0"/>
              <a:t>– NGS)</a:t>
            </a:r>
          </a:p>
        </p:txBody>
      </p:sp>
    </p:spTree>
    <p:extLst>
      <p:ext uri="{BB962C8B-B14F-4D97-AF65-F5344CB8AC3E}">
        <p14:creationId xmlns:p14="http://schemas.microsoft.com/office/powerpoint/2010/main" val="7587361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NGS </a:t>
            </a:r>
            <a:r>
              <a:rPr lang="en-US" dirty="0" err="1">
                <a:solidFill>
                  <a:schemeClr val="tx1"/>
                </a:solidFill>
              </a:rPr>
              <a:t>ima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važnu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primenu</a:t>
            </a:r>
            <a:r>
              <a:rPr lang="en-US" dirty="0">
                <a:solidFill>
                  <a:schemeClr val="tx1"/>
                </a:solidFill>
              </a:rPr>
              <a:t> u </a:t>
            </a:r>
            <a:r>
              <a:rPr lang="en-US" dirty="0" err="1">
                <a:solidFill>
                  <a:schemeClr val="tx1"/>
                </a:solidFill>
              </a:rPr>
              <a:t>dijagnostici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prevenciji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malignih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oboljenja</a:t>
            </a:r>
            <a:r>
              <a:rPr lang="sr-Latn-RS" dirty="0" smtClean="0">
                <a:solidFill>
                  <a:schemeClr val="tx1"/>
                </a:solidFill>
              </a:rPr>
              <a:t>: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sr-Latn-RS" dirty="0" smtClean="0">
              <a:solidFill>
                <a:schemeClr val="tx1"/>
              </a:solidFill>
            </a:endParaRPr>
          </a:p>
          <a:p>
            <a:endParaRPr lang="sr-Latn-RS" dirty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sr-Latn-RS" dirty="0" smtClean="0">
                <a:solidFill>
                  <a:schemeClr val="tx1"/>
                </a:solidFill>
              </a:rPr>
              <a:t>s</a:t>
            </a:r>
            <a:r>
              <a:rPr lang="en-US" dirty="0" err="1" smtClean="0">
                <a:solidFill>
                  <a:schemeClr val="tx1"/>
                </a:solidFill>
              </a:rPr>
              <a:t>ve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je </a:t>
            </a:r>
            <a:r>
              <a:rPr lang="en-US" dirty="0" err="1">
                <a:solidFill>
                  <a:schemeClr val="tx1"/>
                </a:solidFill>
              </a:rPr>
              <a:t>više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dostupnih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lekova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koji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deluju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upravo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specifične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genske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mutacije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prisutne</a:t>
            </a:r>
            <a:r>
              <a:rPr lang="en-US" dirty="0">
                <a:solidFill>
                  <a:schemeClr val="tx1"/>
                </a:solidFill>
              </a:rPr>
              <a:t> u </a:t>
            </a:r>
            <a:r>
              <a:rPr lang="en-US" dirty="0" err="1">
                <a:solidFill>
                  <a:schemeClr val="tx1"/>
                </a:solidFill>
              </a:rPr>
              <a:t>ćelijama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tumora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lang="sr-Latn-RS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sr-Latn-RS" dirty="0">
                <a:solidFill>
                  <a:srgbClr val="7030A0"/>
                </a:solidFill>
              </a:rPr>
              <a:t>i</a:t>
            </a:r>
            <a:r>
              <a:rPr lang="en-US" dirty="0" err="1" smtClean="0">
                <a:solidFill>
                  <a:srgbClr val="7030A0"/>
                </a:solidFill>
              </a:rPr>
              <a:t>dentifikacija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ovih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mutacija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omogućava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precizniju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dijagnozu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tumorskih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bolesti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i</a:t>
            </a:r>
            <a:r>
              <a:rPr lang="sr-Latn-R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izbor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odgovarajuće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terapije</a:t>
            </a:r>
            <a:r>
              <a:rPr lang="en-US" dirty="0">
                <a:solidFill>
                  <a:srgbClr val="7030A0"/>
                </a:solidFill>
              </a:rPr>
              <a:t>. </a:t>
            </a:r>
            <a:endParaRPr lang="sr-Latn-RS" dirty="0" smtClean="0">
              <a:solidFill>
                <a:srgbClr val="7030A0"/>
              </a:solidFill>
            </a:endParaRPr>
          </a:p>
          <a:p>
            <a:pPr marL="45720" indent="0" algn="just">
              <a:buNone/>
            </a:pPr>
            <a:endParaRPr lang="sr-Latn-RS" dirty="0">
              <a:solidFill>
                <a:srgbClr val="7030A0"/>
              </a:solidFill>
            </a:endParaRPr>
          </a:p>
          <a:p>
            <a:pPr algn="just">
              <a:buFontTx/>
              <a:buChar char="-"/>
            </a:pPr>
            <a:r>
              <a:rPr lang="sr-Latn-RS" dirty="0">
                <a:solidFill>
                  <a:schemeClr val="tx1"/>
                </a:solidFill>
              </a:rPr>
              <a:t>n</a:t>
            </a:r>
            <a:r>
              <a:rPr lang="sr-Latn-RS" dirty="0" smtClean="0">
                <a:solidFill>
                  <a:schemeClr val="tx1"/>
                </a:solidFill>
              </a:rPr>
              <a:t>asledna predispozicija - </a:t>
            </a:r>
            <a:r>
              <a:rPr lang="en-US" dirty="0" err="1" smtClean="0">
                <a:solidFill>
                  <a:schemeClr val="tx1"/>
                </a:solidFill>
              </a:rPr>
              <a:t>nosioci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mutacija</a:t>
            </a:r>
            <a:r>
              <a:rPr lang="en-US" dirty="0">
                <a:solidFill>
                  <a:schemeClr val="tx1"/>
                </a:solidFill>
              </a:rPr>
              <a:t> u </a:t>
            </a:r>
            <a:r>
              <a:rPr lang="en-US" dirty="0" err="1">
                <a:solidFill>
                  <a:schemeClr val="tx1"/>
                </a:solidFill>
              </a:rPr>
              <a:t>genima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sr-Latn-RS" dirty="0" smtClean="0">
                <a:solidFill>
                  <a:schemeClr val="tx1"/>
                </a:solidFill>
              </a:rPr>
              <a:t>povezanim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povećanim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rizikom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razvoj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različitih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vrsta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kancera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mogu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preduzeti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preventivne</a:t>
            </a:r>
            <a:r>
              <a:rPr lang="en-US" dirty="0">
                <a:solidFill>
                  <a:schemeClr val="tx1"/>
                </a:solidFill>
              </a:rPr>
              <a:t> mere </a:t>
            </a:r>
            <a:r>
              <a:rPr lang="en-US" dirty="0" err="1">
                <a:solidFill>
                  <a:schemeClr val="tx1"/>
                </a:solidFill>
              </a:rPr>
              <a:t>kroz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savetovanje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svojim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lekarom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0999" y="304800"/>
            <a:ext cx="8381260" cy="1054394"/>
          </a:xfrm>
        </p:spPr>
        <p:txBody>
          <a:bodyPr/>
          <a:lstStyle/>
          <a:p>
            <a:r>
              <a:rPr lang="sr-Latn-RS" sz="2800" dirty="0" smtClean="0"/>
              <a:t/>
            </a:r>
            <a:br>
              <a:rPr lang="sr-Latn-RS" sz="2800" dirty="0" smtClean="0"/>
            </a:br>
            <a:r>
              <a:rPr lang="en-US" sz="2800" dirty="0" smtClean="0"/>
              <a:t>ŠIROKA </a:t>
            </a:r>
            <a:r>
              <a:rPr lang="en-US" sz="2800" dirty="0"/>
              <a:t>PRIMENA </a:t>
            </a:r>
            <a:r>
              <a:rPr lang="en-US" sz="2800" dirty="0" smtClean="0"/>
              <a:t>NGS </a:t>
            </a:r>
            <a:r>
              <a:rPr lang="en-US" sz="2800" dirty="0"/>
              <a:t>METODE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8358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031" y="1600200"/>
            <a:ext cx="8763370" cy="5181600"/>
          </a:xfrm>
        </p:spPr>
        <p:txBody>
          <a:bodyPr>
            <a:normAutofit/>
          </a:bodyPr>
          <a:lstStyle/>
          <a:p>
            <a:pPr algn="just"/>
            <a:endParaRPr lang="sr-Latn-RS" dirty="0" smtClean="0">
              <a:solidFill>
                <a:schemeClr val="tx1"/>
              </a:solidFill>
            </a:endParaRPr>
          </a:p>
          <a:p>
            <a:pPr algn="just"/>
            <a:r>
              <a:rPr lang="sr-Latn-RS" dirty="0" smtClean="0">
                <a:solidFill>
                  <a:schemeClr val="tx1"/>
                </a:solidFill>
              </a:rPr>
              <a:t>EGZOM </a:t>
            </a:r>
            <a:r>
              <a:rPr lang="sr-Latn-RS" dirty="0">
                <a:solidFill>
                  <a:schemeClr val="tx1"/>
                </a:solidFill>
              </a:rPr>
              <a:t>je </a:t>
            </a:r>
            <a:r>
              <a:rPr lang="sr-Latn-RS" dirty="0" smtClean="0">
                <a:solidFill>
                  <a:schemeClr val="tx1"/>
                </a:solidFill>
              </a:rPr>
              <a:t>deo </a:t>
            </a:r>
            <a:r>
              <a:rPr lang="sr-Latn-RS" dirty="0">
                <a:solidFill>
                  <a:schemeClr val="tx1"/>
                </a:solidFill>
              </a:rPr>
              <a:t>genoma koji </a:t>
            </a:r>
            <a:r>
              <a:rPr lang="sr-Latn-RS" dirty="0" smtClean="0">
                <a:solidFill>
                  <a:schemeClr val="tx1"/>
                </a:solidFill>
              </a:rPr>
              <a:t>se sastoji </a:t>
            </a:r>
            <a:r>
              <a:rPr lang="sr-Latn-RS" dirty="0">
                <a:solidFill>
                  <a:schemeClr val="tx1"/>
                </a:solidFill>
              </a:rPr>
              <a:t>od </a:t>
            </a:r>
            <a:r>
              <a:rPr lang="sr-Latn-RS" dirty="0" smtClean="0">
                <a:solidFill>
                  <a:schemeClr val="tx1"/>
                </a:solidFill>
              </a:rPr>
              <a:t>EGZONA (</a:t>
            </a:r>
            <a:r>
              <a:rPr lang="en-US" dirty="0" smtClean="0">
                <a:solidFill>
                  <a:schemeClr val="tx1"/>
                </a:solidFill>
              </a:rPr>
              <a:t>protein </a:t>
            </a:r>
            <a:r>
              <a:rPr lang="en-US" dirty="0" err="1">
                <a:solidFill>
                  <a:schemeClr val="tx1"/>
                </a:solidFill>
              </a:rPr>
              <a:t>kodirajućih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regiona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DNK</a:t>
            </a:r>
            <a:r>
              <a:rPr lang="sr-Latn-RS" dirty="0" smtClean="0">
                <a:solidFill>
                  <a:schemeClr val="tx1"/>
                </a:solidFill>
              </a:rPr>
              <a:t>) – a to su sekvence </a:t>
            </a:r>
            <a:r>
              <a:rPr lang="sr-Latn-RS" dirty="0">
                <a:solidFill>
                  <a:schemeClr val="tx1"/>
                </a:solidFill>
              </a:rPr>
              <a:t>koje nakon transkripcije ostaju u zrelim molekulama RNK (iRNK), </a:t>
            </a:r>
            <a:r>
              <a:rPr lang="sr-Latn-RS" dirty="0" smtClean="0">
                <a:solidFill>
                  <a:schemeClr val="tx1"/>
                </a:solidFill>
              </a:rPr>
              <a:t>po</a:t>
            </a:r>
            <a:r>
              <a:rPr lang="sr-Latn-RS" dirty="0" smtClean="0">
                <a:solidFill>
                  <a:schemeClr val="tx1"/>
                </a:solidFill>
              </a:rPr>
              <a:t>što </a:t>
            </a:r>
            <a:r>
              <a:rPr lang="sr-Latn-RS" dirty="0" smtClean="0">
                <a:solidFill>
                  <a:schemeClr val="tx1"/>
                </a:solidFill>
              </a:rPr>
              <a:t>se uklone introni.</a:t>
            </a:r>
          </a:p>
          <a:p>
            <a:pPr marL="45720" indent="0" algn="just">
              <a:buNone/>
            </a:pPr>
            <a:endParaRPr lang="sr-Latn-RS" dirty="0">
              <a:solidFill>
                <a:schemeClr val="tx1"/>
              </a:solidFill>
            </a:endParaRPr>
          </a:p>
          <a:p>
            <a:pPr algn="just"/>
            <a:r>
              <a:rPr lang="sr-Latn-RS" dirty="0" smtClean="0">
                <a:solidFill>
                  <a:srgbClr val="7030A0"/>
                </a:solidFill>
              </a:rPr>
              <a:t>„</a:t>
            </a:r>
            <a:r>
              <a:rPr lang="en-US" dirty="0" err="1" smtClean="0">
                <a:solidFill>
                  <a:srgbClr val="7030A0"/>
                </a:solidFill>
              </a:rPr>
              <a:t>Klini</a:t>
            </a:r>
            <a:r>
              <a:rPr lang="sr-Latn-RS" dirty="0" smtClean="0">
                <a:solidFill>
                  <a:srgbClr val="7030A0"/>
                </a:solidFill>
              </a:rPr>
              <a:t>č</a:t>
            </a:r>
            <a:r>
              <a:rPr lang="en-US" dirty="0" err="1" smtClean="0">
                <a:solidFill>
                  <a:srgbClr val="7030A0"/>
                </a:solidFill>
              </a:rPr>
              <a:t>ki</a:t>
            </a:r>
            <a:r>
              <a:rPr lang="sr-Latn-RS" dirty="0">
                <a:solidFill>
                  <a:srgbClr val="7030A0"/>
                </a:solidFill>
              </a:rPr>
              <a:t> </a:t>
            </a:r>
            <a:r>
              <a:rPr lang="sr-Latn-RS" dirty="0" smtClean="0">
                <a:solidFill>
                  <a:srgbClr val="7030A0"/>
                </a:solidFill>
              </a:rPr>
              <a:t>egzom“ </a:t>
            </a:r>
            <a:r>
              <a:rPr lang="sr-Latn-RS" dirty="0" smtClean="0">
                <a:solidFill>
                  <a:srgbClr val="7030A0"/>
                </a:solidFill>
              </a:rPr>
              <a:t>je </a:t>
            </a:r>
            <a:r>
              <a:rPr lang="sr-Latn-RS" dirty="0" smtClean="0">
                <a:solidFill>
                  <a:srgbClr val="7030A0"/>
                </a:solidFill>
              </a:rPr>
              <a:t>panel </a:t>
            </a:r>
            <a:r>
              <a:rPr lang="sr-Latn-RS" dirty="0">
                <a:solidFill>
                  <a:srgbClr val="7030A0"/>
                </a:solidFill>
              </a:rPr>
              <a:t>koji sadrži egzone preko 6.000 gena, </a:t>
            </a:r>
            <a:r>
              <a:rPr lang="sr-Latn-RS" dirty="0" smtClean="0">
                <a:solidFill>
                  <a:srgbClr val="7030A0"/>
                </a:solidFill>
              </a:rPr>
              <a:t>koji su direktno povezani </a:t>
            </a:r>
            <a:r>
              <a:rPr lang="sr-Latn-RS" dirty="0">
                <a:solidFill>
                  <a:srgbClr val="7030A0"/>
                </a:solidFill>
              </a:rPr>
              <a:t>sa </a:t>
            </a:r>
            <a:r>
              <a:rPr lang="sr-Latn-RS" dirty="0" smtClean="0">
                <a:solidFill>
                  <a:srgbClr val="7030A0"/>
                </a:solidFill>
              </a:rPr>
              <a:t>određenim kliničkim </a:t>
            </a:r>
            <a:r>
              <a:rPr lang="sr-Latn-RS" dirty="0">
                <a:solidFill>
                  <a:srgbClr val="7030A0"/>
                </a:solidFill>
              </a:rPr>
              <a:t>fenotipovima. </a:t>
            </a:r>
            <a:endParaRPr lang="sr-Latn-RS" dirty="0" smtClean="0">
              <a:solidFill>
                <a:srgbClr val="7030A0"/>
              </a:solidFill>
            </a:endParaRPr>
          </a:p>
          <a:p>
            <a:pPr marL="45720" indent="0" algn="just">
              <a:buNone/>
            </a:pPr>
            <a:endParaRPr lang="sr-Latn-RS" dirty="0">
              <a:solidFill>
                <a:schemeClr val="tx1"/>
              </a:solidFill>
            </a:endParaRPr>
          </a:p>
          <a:p>
            <a:pPr algn="just"/>
            <a:r>
              <a:rPr lang="en-US" dirty="0" err="1" smtClean="0">
                <a:solidFill>
                  <a:schemeClr val="tx1"/>
                </a:solidFill>
              </a:rPr>
              <a:t>Takođe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  <a:r>
              <a:rPr lang="sr-Latn-R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postoje</a:t>
            </a:r>
            <a:r>
              <a:rPr lang="sr-Latn-R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fokusirani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paneli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gena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dizajnirani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prema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difrencijalno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dijagnostičkim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potrebama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lang="sr-Latn-RS" dirty="0" smtClean="0">
              <a:solidFill>
                <a:schemeClr val="tx1"/>
              </a:solidFill>
            </a:endParaRPr>
          </a:p>
          <a:p>
            <a:pPr marL="45720" indent="0" algn="just">
              <a:buNone/>
            </a:pPr>
            <a:endParaRPr lang="sr-Latn-RS" dirty="0" smtClean="0">
              <a:solidFill>
                <a:schemeClr val="tx1"/>
              </a:solidFill>
            </a:endParaRPr>
          </a:p>
          <a:p>
            <a:pPr marL="45720" indent="0" algn="just">
              <a:buNone/>
            </a:pPr>
            <a:endParaRPr lang="sr-Latn-RS" dirty="0" smtClean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1260" cy="1371600"/>
          </a:xfrm>
        </p:spPr>
        <p:txBody>
          <a:bodyPr/>
          <a:lstStyle/>
          <a:p>
            <a:r>
              <a:rPr lang="sr-Latn-RS" sz="2800" dirty="0" smtClean="0"/>
              <a:t>Klinički egzom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21602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752600"/>
            <a:ext cx="853477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Analiza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sr-Latn-RS" dirty="0" smtClean="0">
                <a:solidFill>
                  <a:schemeClr val="tx1"/>
                </a:solidFill>
              </a:rPr>
              <a:t>EGZOMA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se</a:t>
            </a:r>
            <a:r>
              <a:rPr lang="sr-Latn-R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radi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iz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uzorka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krvi</a:t>
            </a:r>
            <a:r>
              <a:rPr lang="sr-Latn-RS" dirty="0" smtClean="0">
                <a:solidFill>
                  <a:schemeClr val="tx1"/>
                </a:solidFill>
              </a:rPr>
              <a:t> primenom NGS metode.</a:t>
            </a:r>
            <a:endParaRPr lang="en-US" dirty="0">
              <a:solidFill>
                <a:schemeClr val="tx1"/>
              </a:solidFill>
            </a:endParaRPr>
          </a:p>
          <a:p>
            <a:endParaRPr lang="sr-Latn-R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Rezultat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ovog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testiranja</a:t>
            </a:r>
            <a:r>
              <a:rPr lang="sr-Latn-RS" dirty="0" smtClean="0">
                <a:solidFill>
                  <a:schemeClr val="tx1"/>
                </a:solidFill>
              </a:rPr>
              <a:t> može biti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45720" indent="0" algn="just">
              <a:buNone/>
            </a:pPr>
            <a:r>
              <a:rPr lang="sr-Latn-RS" dirty="0" smtClean="0">
                <a:solidFill>
                  <a:schemeClr val="tx1"/>
                </a:solidFill>
              </a:rPr>
              <a:t>   </a:t>
            </a:r>
            <a:r>
              <a:rPr lang="en-US" dirty="0" smtClean="0">
                <a:solidFill>
                  <a:schemeClr val="tx1"/>
                </a:solidFill>
              </a:rPr>
              <a:t>a)</a:t>
            </a:r>
            <a:r>
              <a:rPr lang="sr-Latn-RS" dirty="0" smtClean="0">
                <a:solidFill>
                  <a:schemeClr val="tx1"/>
                </a:solidFill>
              </a:rPr>
              <a:t> da je </a:t>
            </a:r>
            <a:r>
              <a:rPr lang="en-US" dirty="0" err="1" smtClean="0">
                <a:solidFill>
                  <a:schemeClr val="tx1"/>
                </a:solidFill>
              </a:rPr>
              <a:t>utvrđena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patogena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varijanta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– </a:t>
            </a:r>
            <a:r>
              <a:rPr lang="sr-Latn-RS" dirty="0" smtClean="0">
                <a:solidFill>
                  <a:schemeClr val="tx1"/>
                </a:solidFill>
              </a:rPr>
              <a:t>tj. </a:t>
            </a:r>
            <a:r>
              <a:rPr lang="en-US" dirty="0" err="1" smtClean="0">
                <a:solidFill>
                  <a:schemeClr val="tx1"/>
                </a:solidFill>
              </a:rPr>
              <a:t>otkrivena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je </a:t>
            </a:r>
            <a:r>
              <a:rPr lang="en-US" dirty="0" err="1">
                <a:solidFill>
                  <a:schemeClr val="tx1"/>
                </a:solidFill>
              </a:rPr>
              <a:t>mutacija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objašnjava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bolest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sr-Latn-RS" dirty="0" smtClean="0">
                <a:solidFill>
                  <a:schemeClr val="tx1"/>
                </a:solidFill>
              </a:rPr>
              <a:t>testirane </a:t>
            </a:r>
            <a:r>
              <a:rPr lang="en-US" dirty="0" err="1" smtClean="0">
                <a:solidFill>
                  <a:schemeClr val="tx1"/>
                </a:solidFill>
              </a:rPr>
              <a:t>osobe</a:t>
            </a:r>
            <a:r>
              <a:rPr lang="sr-Latn-R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marL="45720" indent="0" algn="just">
              <a:buNone/>
            </a:pPr>
            <a:r>
              <a:rPr lang="sr-Latn-RS" dirty="0" smtClean="0">
                <a:solidFill>
                  <a:schemeClr val="tx1"/>
                </a:solidFill>
              </a:rPr>
              <a:t>   </a:t>
            </a:r>
            <a:r>
              <a:rPr lang="en-US" dirty="0" smtClean="0">
                <a:solidFill>
                  <a:schemeClr val="tx1"/>
                </a:solidFill>
              </a:rPr>
              <a:t>b</a:t>
            </a:r>
            <a:r>
              <a:rPr lang="en-US" dirty="0">
                <a:solidFill>
                  <a:schemeClr val="tx1"/>
                </a:solidFill>
              </a:rPr>
              <a:t>) </a:t>
            </a:r>
            <a:r>
              <a:rPr lang="en-US" dirty="0" err="1">
                <a:solidFill>
                  <a:srgbClr val="7030A0"/>
                </a:solidFill>
              </a:rPr>
              <a:t>varijanta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nepoznate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kliničke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značajnosti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– </a:t>
            </a:r>
            <a:r>
              <a:rPr lang="sr-Latn-RS" dirty="0" smtClean="0">
                <a:solidFill>
                  <a:schemeClr val="tx1"/>
                </a:solidFill>
              </a:rPr>
              <a:t>tj. </a:t>
            </a:r>
            <a:r>
              <a:rPr lang="en-US" dirty="0" err="1" smtClean="0">
                <a:solidFill>
                  <a:schemeClr val="tx1"/>
                </a:solidFill>
              </a:rPr>
              <a:t>otkrivena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je </a:t>
            </a:r>
            <a:r>
              <a:rPr lang="en-US" dirty="0" err="1">
                <a:solidFill>
                  <a:schemeClr val="tx1"/>
                </a:solidFill>
              </a:rPr>
              <a:t>mutacija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koj</a:t>
            </a:r>
            <a:r>
              <a:rPr lang="sr-Latn-RS" dirty="0" smtClean="0">
                <a:solidFill>
                  <a:schemeClr val="tx1"/>
                </a:solidFill>
              </a:rPr>
              <a:t>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se ne </a:t>
            </a:r>
            <a:r>
              <a:rPr lang="en-US" dirty="0" err="1">
                <a:solidFill>
                  <a:schemeClr val="tx1"/>
                </a:solidFill>
              </a:rPr>
              <a:t>može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sr-Latn-RS" dirty="0" smtClean="0">
                <a:solidFill>
                  <a:schemeClr val="tx1"/>
                </a:solidFill>
              </a:rPr>
              <a:t>sa sigurnošću tvrditi da li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je </a:t>
            </a:r>
            <a:r>
              <a:rPr lang="en-US" dirty="0" err="1" smtClean="0">
                <a:solidFill>
                  <a:schemeClr val="tx1"/>
                </a:solidFill>
              </a:rPr>
              <a:t>patogena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ili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benigna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sr-Latn-R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Povremenom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reanalizom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dobi</a:t>
            </a:r>
            <a:r>
              <a:rPr lang="sr-Latn-RS" dirty="0" smtClean="0">
                <a:solidFill>
                  <a:schemeClr val="tx1"/>
                </a:solidFill>
              </a:rPr>
              <a:t>j</a:t>
            </a:r>
            <a:r>
              <a:rPr lang="en-US" dirty="0" err="1" smtClean="0">
                <a:solidFill>
                  <a:schemeClr val="tx1"/>
                </a:solidFill>
              </a:rPr>
              <a:t>enih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rezultata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varijante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nepoznatog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značaja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mogu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sr-Latn-RS" dirty="0" smtClean="0">
                <a:solidFill>
                  <a:schemeClr val="tx1"/>
                </a:solidFill>
              </a:rPr>
              <a:t>rekategorizovane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sr-Latn-RS" dirty="0" smtClean="0">
                <a:solidFill>
                  <a:schemeClr val="tx1"/>
                </a:solidFill>
              </a:rPr>
              <a:t>kao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patogene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varijante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ili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normalne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benigne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varijante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dirty="0" err="1" smtClean="0">
                <a:solidFill>
                  <a:schemeClr val="tx1"/>
                </a:solidFill>
              </a:rPr>
              <a:t>Ukoliko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rezultat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testa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pokaže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patogenu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varijantu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sr-Latn-RS" dirty="0" smtClean="0">
                <a:solidFill>
                  <a:schemeClr val="tx1"/>
                </a:solidFill>
              </a:rPr>
              <a:t>osim što se utvrđuje </a:t>
            </a:r>
            <a:r>
              <a:rPr lang="en-US" dirty="0" err="1" smtClean="0">
                <a:solidFill>
                  <a:schemeClr val="tx1"/>
                </a:solidFill>
              </a:rPr>
              <a:t>uzrok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bolesti</a:t>
            </a:r>
            <a:r>
              <a:rPr lang="sr-Latn-RS" dirty="0" smtClean="0">
                <a:solidFill>
                  <a:schemeClr val="tx1"/>
                </a:solidFill>
              </a:rPr>
              <a:t>, daje mogućnost da se napravi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strategija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lečenja</a:t>
            </a:r>
            <a:r>
              <a:rPr lang="sr-Latn-RS" dirty="0" smtClean="0">
                <a:solidFill>
                  <a:schemeClr val="tx1"/>
                </a:solidFill>
              </a:rPr>
              <a:t>, 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sr-Latn-RS" dirty="0" err="1">
                <a:solidFill>
                  <a:schemeClr val="tx1"/>
                </a:solidFill>
              </a:rPr>
              <a:t>s</a:t>
            </a:r>
            <a:r>
              <a:rPr lang="en-US" dirty="0" err="1" smtClean="0">
                <a:solidFill>
                  <a:schemeClr val="tx1"/>
                </a:solidFill>
              </a:rPr>
              <a:t>rodnici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sr-Latn-RS" dirty="0" smtClean="0">
                <a:solidFill>
                  <a:schemeClr val="tx1"/>
                </a:solidFill>
              </a:rPr>
              <a:t>kao što su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roditelj</a:t>
            </a:r>
            <a:r>
              <a:rPr lang="sr-Latn-RS" dirty="0" smtClean="0">
                <a:solidFill>
                  <a:schemeClr val="tx1"/>
                </a:solidFill>
              </a:rPr>
              <a:t>i,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ili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brać</a:t>
            </a:r>
            <a:r>
              <a:rPr lang="sr-Latn-RS" dirty="0" smtClean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sest</a:t>
            </a:r>
            <a:r>
              <a:rPr lang="sr-Latn-RS" dirty="0" smtClean="0">
                <a:solidFill>
                  <a:schemeClr val="tx1"/>
                </a:solidFill>
              </a:rPr>
              <a:t>re,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mogu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znati</a:t>
            </a:r>
            <a:r>
              <a:rPr lang="en-US" dirty="0">
                <a:solidFill>
                  <a:schemeClr val="tx1"/>
                </a:solidFill>
              </a:rPr>
              <a:t> da </a:t>
            </a:r>
            <a:r>
              <a:rPr lang="en-US" dirty="0" err="1">
                <a:solidFill>
                  <a:schemeClr val="tx1"/>
                </a:solidFill>
              </a:rPr>
              <a:t>postoji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sr-Latn-RS" dirty="0" smtClean="0">
                <a:solidFill>
                  <a:schemeClr val="tx1"/>
                </a:solidFill>
              </a:rPr>
              <a:t>verovatnoća </a:t>
            </a:r>
            <a:r>
              <a:rPr lang="en-US" dirty="0" smtClean="0">
                <a:solidFill>
                  <a:schemeClr val="tx1"/>
                </a:solidFill>
              </a:rPr>
              <a:t>da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oni</a:t>
            </a:r>
            <a:r>
              <a:rPr lang="en-US" dirty="0">
                <a:solidFill>
                  <a:schemeClr val="tx1"/>
                </a:solidFill>
              </a:rPr>
              <a:t> nose </a:t>
            </a:r>
            <a:r>
              <a:rPr lang="en-US" dirty="0" err="1">
                <a:solidFill>
                  <a:schemeClr val="tx1"/>
                </a:solidFill>
              </a:rPr>
              <a:t>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varijantu</a:t>
            </a:r>
            <a:r>
              <a:rPr lang="sr-Latn-RS" dirty="0" smtClean="0">
                <a:solidFill>
                  <a:schemeClr val="tx1"/>
                </a:solidFill>
              </a:rPr>
              <a:t>, koju </a:t>
            </a:r>
            <a:r>
              <a:rPr lang="en-US" dirty="0" err="1" smtClean="0">
                <a:solidFill>
                  <a:schemeClr val="tx1"/>
                </a:solidFill>
              </a:rPr>
              <a:t>mo</a:t>
            </a:r>
            <a:r>
              <a:rPr lang="sr-Latn-RS" dirty="0" smtClean="0">
                <a:solidFill>
                  <a:schemeClr val="tx1"/>
                </a:solidFill>
              </a:rPr>
              <a:t>gu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preneti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svojim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potomcima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endParaRPr lang="sr-Latn-R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8855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981200"/>
            <a:ext cx="8407893" cy="4407408"/>
          </a:xfrm>
        </p:spPr>
        <p:txBody>
          <a:bodyPr/>
          <a:lstStyle/>
          <a:p>
            <a:pPr algn="just"/>
            <a:r>
              <a:rPr lang="en-US" dirty="0" err="1">
                <a:solidFill>
                  <a:schemeClr val="tx1"/>
                </a:solidFill>
              </a:rPr>
              <a:t>Analiza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sr-Latn-RS" dirty="0" smtClean="0">
                <a:solidFill>
                  <a:schemeClr val="tx1"/>
                </a:solidFill>
              </a:rPr>
              <a:t>EGZOMA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se </a:t>
            </a:r>
            <a:r>
              <a:rPr lang="en-US" dirty="0" err="1">
                <a:solidFill>
                  <a:schemeClr val="tx1"/>
                </a:solidFill>
              </a:rPr>
              <a:t>obično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radi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bolesti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koje</a:t>
            </a:r>
            <a:r>
              <a:rPr lang="en-US" dirty="0">
                <a:solidFill>
                  <a:schemeClr val="tx1"/>
                </a:solidFill>
              </a:rPr>
              <a:t> se </a:t>
            </a:r>
            <a:r>
              <a:rPr lang="en-US" dirty="0" err="1">
                <a:solidFill>
                  <a:schemeClr val="tx1"/>
                </a:solidFill>
              </a:rPr>
              <a:t>smatra</a:t>
            </a:r>
            <a:r>
              <a:rPr lang="en-US" dirty="0">
                <a:solidFill>
                  <a:schemeClr val="tx1"/>
                </a:solidFill>
              </a:rPr>
              <a:t> da </a:t>
            </a:r>
            <a:r>
              <a:rPr lang="en-US" dirty="0" err="1">
                <a:solidFill>
                  <a:schemeClr val="tx1"/>
                </a:solidFill>
              </a:rPr>
              <a:t>imaju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genetički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uzrok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koji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mogao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utvrđen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drugim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ciljanim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metodama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ili</a:t>
            </a:r>
            <a:r>
              <a:rPr lang="en-US" dirty="0">
                <a:solidFill>
                  <a:schemeClr val="tx1"/>
                </a:solidFill>
              </a:rPr>
              <a:t> je </a:t>
            </a:r>
            <a:r>
              <a:rPr lang="en-US" dirty="0" err="1">
                <a:solidFill>
                  <a:schemeClr val="tx1"/>
                </a:solidFill>
              </a:rPr>
              <a:t>procena</a:t>
            </a:r>
            <a:r>
              <a:rPr lang="en-US" dirty="0">
                <a:solidFill>
                  <a:schemeClr val="tx1"/>
                </a:solidFill>
              </a:rPr>
              <a:t> da </a:t>
            </a:r>
            <a:r>
              <a:rPr lang="en-US" dirty="0" err="1">
                <a:solidFill>
                  <a:schemeClr val="tx1"/>
                </a:solidFill>
              </a:rPr>
              <a:t>ciljane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metode</a:t>
            </a:r>
            <a:r>
              <a:rPr lang="en-US" dirty="0">
                <a:solidFill>
                  <a:schemeClr val="tx1"/>
                </a:solidFill>
              </a:rPr>
              <a:t> ne bi bile </a:t>
            </a:r>
            <a:r>
              <a:rPr lang="en-US" dirty="0" err="1">
                <a:solidFill>
                  <a:schemeClr val="tx1"/>
                </a:solidFill>
              </a:rPr>
              <a:t>pogodne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lang="sr-Latn-RS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dirty="0" err="1">
                <a:solidFill>
                  <a:srgbClr val="C00000"/>
                </a:solidFill>
              </a:rPr>
              <a:t>Često</a:t>
            </a:r>
            <a:r>
              <a:rPr lang="en-US" dirty="0">
                <a:solidFill>
                  <a:srgbClr val="C00000"/>
                </a:solidFill>
              </a:rPr>
              <a:t> se </a:t>
            </a:r>
            <a:r>
              <a:rPr lang="en-US" dirty="0" err="1">
                <a:solidFill>
                  <a:srgbClr val="C00000"/>
                </a:solidFill>
              </a:rPr>
              <a:t>radi</a:t>
            </a:r>
            <a:r>
              <a:rPr lang="en-US" dirty="0">
                <a:solidFill>
                  <a:srgbClr val="C00000"/>
                </a:solidFill>
              </a:rPr>
              <a:t> u </a:t>
            </a:r>
            <a:r>
              <a:rPr lang="en-US" dirty="0" err="1">
                <a:solidFill>
                  <a:srgbClr val="C00000"/>
                </a:solidFill>
              </a:rPr>
              <a:t>slučaju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zaostajanja</a:t>
            </a:r>
            <a:r>
              <a:rPr lang="en-US" dirty="0">
                <a:solidFill>
                  <a:srgbClr val="C00000"/>
                </a:solidFill>
              </a:rPr>
              <a:t> u </a:t>
            </a:r>
            <a:r>
              <a:rPr lang="en-US" dirty="0" err="1">
                <a:solidFill>
                  <a:srgbClr val="C00000"/>
                </a:solidFill>
              </a:rPr>
              <a:t>razvoju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metaboličkih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poremećaja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drugih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retkih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poremećaja</a:t>
            </a:r>
            <a:r>
              <a:rPr lang="en-US" dirty="0">
                <a:solidFill>
                  <a:srgbClr val="C00000"/>
                </a:solidFill>
              </a:rPr>
              <a:t>. </a:t>
            </a:r>
            <a:endParaRPr lang="sr-Latn-RS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Ova </a:t>
            </a:r>
            <a:r>
              <a:rPr lang="en-US" dirty="0" err="1">
                <a:solidFill>
                  <a:schemeClr val="tx1"/>
                </a:solidFill>
              </a:rPr>
              <a:t>analiza</a:t>
            </a:r>
            <a:r>
              <a:rPr lang="en-US" dirty="0">
                <a:solidFill>
                  <a:schemeClr val="tx1"/>
                </a:solidFill>
              </a:rPr>
              <a:t> je </a:t>
            </a:r>
            <a:r>
              <a:rPr lang="en-US" dirty="0" err="1">
                <a:solidFill>
                  <a:schemeClr val="tx1"/>
                </a:solidFill>
              </a:rPr>
              <a:t>povećala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uspešnost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dijagnostikovanja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retkih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bolesti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8986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2920" indent="-457200">
              <a:buNone/>
            </a:pPr>
            <a:endParaRPr lang="sr-Latn-RS" sz="2400" dirty="0" smtClean="0">
              <a:solidFill>
                <a:schemeClr val="tx1"/>
              </a:solidFill>
            </a:endParaRPr>
          </a:p>
          <a:p>
            <a:pPr marL="502920" indent="-457200">
              <a:buNone/>
            </a:pPr>
            <a:r>
              <a:rPr lang="sr-Latn-RS" sz="2400" dirty="0" smtClean="0">
                <a:solidFill>
                  <a:schemeClr val="tx1"/>
                </a:solidFill>
              </a:rPr>
              <a:t>1. </a:t>
            </a:r>
            <a:r>
              <a:rPr lang="en-US" sz="2400" u="sng" dirty="0" smtClean="0">
                <a:solidFill>
                  <a:srgbClr val="C00000"/>
                </a:solidFill>
              </a:rPr>
              <a:t>D</a:t>
            </a:r>
            <a:r>
              <a:rPr lang="sr-Latn-RS" sz="2400" u="sng" dirty="0" smtClean="0">
                <a:solidFill>
                  <a:srgbClr val="C00000"/>
                </a:solidFill>
              </a:rPr>
              <a:t>irektna analiza gena</a:t>
            </a:r>
          </a:p>
          <a:p>
            <a:pPr marL="502920" indent="-457200">
              <a:buFontTx/>
              <a:buChar char="-"/>
            </a:pPr>
            <a:r>
              <a:rPr lang="sr-Latn-RS" sz="2400" dirty="0" smtClean="0">
                <a:solidFill>
                  <a:schemeClr val="tx1"/>
                </a:solidFill>
              </a:rPr>
              <a:t>delecije (test hibridizacije, PCR metoda)</a:t>
            </a:r>
          </a:p>
          <a:p>
            <a:pPr marL="502920" indent="-457200">
              <a:buFontTx/>
              <a:buChar char="-"/>
            </a:pPr>
            <a:r>
              <a:rPr lang="sr-Latn-RS" sz="2400" dirty="0" smtClean="0">
                <a:solidFill>
                  <a:schemeClr val="tx1"/>
                </a:solidFill>
              </a:rPr>
              <a:t>duplikacije (test hibridizacije, PCR metoda)</a:t>
            </a:r>
          </a:p>
          <a:p>
            <a:pPr marL="502920" indent="-457200">
              <a:buFontTx/>
              <a:buChar char="-"/>
            </a:pPr>
            <a:r>
              <a:rPr lang="sr-Latn-RS" sz="2400" dirty="0" smtClean="0">
                <a:solidFill>
                  <a:schemeClr val="tx1"/>
                </a:solidFill>
              </a:rPr>
              <a:t>tačkaste mutacije (metoda sekvenciranja gena)</a:t>
            </a:r>
          </a:p>
          <a:p>
            <a:pPr marL="502920" indent="-457200">
              <a:buFontTx/>
              <a:buChar char="-"/>
            </a:pPr>
            <a:r>
              <a:rPr lang="sr-Latn-RS" sz="2400" dirty="0" smtClean="0">
                <a:solidFill>
                  <a:schemeClr val="tx1"/>
                </a:solidFill>
              </a:rPr>
              <a:t>dinamičke mutacije (Southern analiza, PCR)</a:t>
            </a:r>
          </a:p>
          <a:p>
            <a:pPr marL="502920" indent="-457200">
              <a:buNone/>
            </a:pPr>
            <a:endParaRPr lang="sr-Latn-RS" sz="2400" dirty="0" smtClean="0">
              <a:solidFill>
                <a:schemeClr val="tx1"/>
              </a:solidFill>
            </a:endParaRPr>
          </a:p>
          <a:p>
            <a:pPr marL="502920" indent="-457200">
              <a:buNone/>
            </a:pPr>
            <a:r>
              <a:rPr lang="sr-Latn-RS" sz="2400" dirty="0" smtClean="0">
                <a:solidFill>
                  <a:schemeClr val="tx1"/>
                </a:solidFill>
              </a:rPr>
              <a:t>2. </a:t>
            </a:r>
            <a:r>
              <a:rPr lang="en-US" sz="2400" u="sng" dirty="0" smtClean="0">
                <a:solidFill>
                  <a:srgbClr val="C00000"/>
                </a:solidFill>
              </a:rPr>
              <a:t>I</a:t>
            </a:r>
            <a:r>
              <a:rPr lang="sr-Latn-RS" sz="2400" u="sng" dirty="0" smtClean="0">
                <a:solidFill>
                  <a:srgbClr val="C00000"/>
                </a:solidFill>
              </a:rPr>
              <a:t>ndirektna analiza gena</a:t>
            </a:r>
            <a:endParaRPr lang="en-US" sz="2400" u="sng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</a:t>
            </a:r>
            <a:r>
              <a:rPr lang="sr-Latn-RS" sz="2800" dirty="0" smtClean="0"/>
              <a:t>rimena molekularnih metoda u dijagnozi monogenskih bolesti</a:t>
            </a:r>
            <a:endParaRPr lang="en-US" sz="28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1371600"/>
          </a:xfrm>
        </p:spPr>
        <p:txBody>
          <a:bodyPr anchor="ctr"/>
          <a:lstStyle/>
          <a:p>
            <a:pPr>
              <a:defRPr/>
            </a:pPr>
            <a:r>
              <a:rPr lang="en-US" sz="2000" dirty="0" smtClean="0"/>
              <a:t>M</a:t>
            </a:r>
            <a:r>
              <a:rPr lang="sr-Latn-RS" sz="2000" dirty="0" smtClean="0"/>
              <a:t>etoda indirektne analize gena - linkage analiza</a:t>
            </a:r>
            <a:br>
              <a:rPr lang="sr-Latn-RS" sz="2000" dirty="0" smtClean="0"/>
            </a:br>
            <a:r>
              <a:rPr lang="sr-Latn-RS" sz="2000" dirty="0" smtClean="0"/>
              <a:t/>
            </a:r>
            <a:br>
              <a:rPr lang="sr-Latn-RS" sz="2000" dirty="0" smtClean="0"/>
            </a:br>
            <a:endParaRPr lang="en-US" sz="2000" b="1" dirty="0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286000"/>
            <a:ext cx="7086600" cy="4267200"/>
          </a:xfrm>
        </p:spPr>
        <p:txBody>
          <a:bodyPr>
            <a:normAutofit lnSpcReduction="10000"/>
          </a:bodyPr>
          <a:lstStyle/>
          <a:p>
            <a:pPr marL="342900" indent="-342900" eaLnBrk="1" hangingPunct="1">
              <a:buNone/>
            </a:pPr>
            <a:endParaRPr lang="sr-Latn-RS" sz="1800" b="1" dirty="0" smtClean="0">
              <a:solidFill>
                <a:schemeClr val="tx1"/>
              </a:solidFill>
            </a:endParaRPr>
          </a:p>
          <a:p>
            <a:pPr marL="342900" indent="-342900" eaLnBrk="1" hangingPunct="1">
              <a:buNone/>
            </a:pPr>
            <a:endParaRPr lang="sr-Latn-RS" sz="1800" b="1" dirty="0" smtClean="0">
              <a:solidFill>
                <a:schemeClr val="tx1"/>
              </a:solidFill>
            </a:endParaRPr>
          </a:p>
          <a:p>
            <a:pPr marL="342900" indent="-342900" eaLnBrk="1" hangingPunct="1">
              <a:buNone/>
            </a:pPr>
            <a:endParaRPr lang="sr-Latn-RS" sz="1800" b="1" dirty="0" smtClean="0">
              <a:solidFill>
                <a:schemeClr val="tx1"/>
              </a:solidFill>
            </a:endParaRPr>
          </a:p>
          <a:p>
            <a:pPr marL="342900" indent="-342900" eaLnBrk="1" hangingPunct="1">
              <a:buNone/>
            </a:pPr>
            <a:endParaRPr lang="sr-Latn-RS" sz="1800" b="1" dirty="0" smtClean="0">
              <a:solidFill>
                <a:schemeClr val="tx1"/>
              </a:solidFill>
            </a:endParaRPr>
          </a:p>
          <a:p>
            <a:pPr marL="342900" indent="-342900" eaLnBrk="1" hangingPunct="1">
              <a:buNone/>
            </a:pPr>
            <a:endParaRPr lang="sr-Latn-RS" sz="1800" b="1" dirty="0" smtClean="0">
              <a:solidFill>
                <a:schemeClr val="tx1"/>
              </a:solidFill>
            </a:endParaRPr>
          </a:p>
          <a:p>
            <a:pPr marL="342900" indent="-342900" eaLnBrk="1" hangingPunct="1">
              <a:buNone/>
            </a:pPr>
            <a:endParaRPr lang="sr-Latn-RS" sz="1800" b="1" dirty="0" smtClean="0">
              <a:solidFill>
                <a:schemeClr val="tx1"/>
              </a:solidFill>
            </a:endParaRPr>
          </a:p>
          <a:p>
            <a:pPr marL="342900" indent="-342900" eaLnBrk="1" hangingPunct="1">
              <a:buNone/>
            </a:pPr>
            <a:endParaRPr lang="sr-Latn-RS" sz="1800" b="1" dirty="0" smtClean="0">
              <a:solidFill>
                <a:schemeClr val="tx1"/>
              </a:solidFill>
            </a:endParaRPr>
          </a:p>
          <a:p>
            <a:pPr marL="342900" indent="-342900" eaLnBrk="1" hangingPunct="1">
              <a:buNone/>
            </a:pPr>
            <a:endParaRPr lang="sr-Latn-RS" sz="1800" b="1" dirty="0" smtClean="0">
              <a:solidFill>
                <a:schemeClr val="tx1"/>
              </a:solidFill>
            </a:endParaRPr>
          </a:p>
          <a:p>
            <a:pPr marL="342900" indent="-342900" eaLnBrk="1" hangingPunct="1">
              <a:buNone/>
            </a:pPr>
            <a:endParaRPr lang="sr-Latn-RS" sz="1800" b="1" dirty="0" smtClean="0">
              <a:solidFill>
                <a:schemeClr val="tx1"/>
              </a:solidFill>
            </a:endParaRPr>
          </a:p>
          <a:p>
            <a:pPr marL="342900" indent="-342900" eaLnBrk="1" hangingPunct="1">
              <a:buNone/>
            </a:pPr>
            <a:endParaRPr lang="sr-Latn-RS" sz="1800" b="1" dirty="0" smtClean="0">
              <a:solidFill>
                <a:schemeClr val="tx1"/>
              </a:solidFill>
            </a:endParaRPr>
          </a:p>
          <a:p>
            <a:pPr marL="342900" indent="-342900" eaLnBrk="1" hangingPunct="1">
              <a:buNone/>
            </a:pPr>
            <a:endParaRPr lang="sr-Latn-RS" sz="1800" b="1" dirty="0" smtClean="0">
              <a:solidFill>
                <a:schemeClr val="tx1"/>
              </a:solidFill>
            </a:endParaRPr>
          </a:p>
          <a:p>
            <a:pPr marL="342900" indent="-342900" eaLnBrk="1" hangingPunct="1">
              <a:buNone/>
            </a:pPr>
            <a:endParaRPr lang="sr-Latn-RS" sz="1800" b="1" dirty="0" smtClean="0">
              <a:solidFill>
                <a:schemeClr val="tx1"/>
              </a:solidFill>
            </a:endParaRPr>
          </a:p>
          <a:p>
            <a:pPr marL="342900" indent="-342900" algn="ctr" eaLnBrk="1" hangingPunct="1"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P</a:t>
            </a:r>
            <a:r>
              <a:rPr lang="sr-Latn-RS" sz="1800" b="1" dirty="0" smtClean="0">
                <a:solidFill>
                  <a:schemeClr val="tx1"/>
                </a:solidFill>
              </a:rPr>
              <a:t>raćenje nasleđivanja rizičnog X hromozoma kod distrofinopatija</a:t>
            </a:r>
            <a:endParaRPr lang="en-US" sz="1800" b="1" dirty="0" smtClean="0">
              <a:solidFill>
                <a:schemeClr val="tx1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057400" y="2133600"/>
            <a:ext cx="4952576" cy="3422495"/>
            <a:chOff x="1488" y="1152"/>
            <a:chExt cx="3464" cy="2557"/>
          </a:xfrm>
        </p:grpSpPr>
        <p:sp>
          <p:nvSpPr>
            <p:cNvPr id="67593" name="Line 5"/>
            <p:cNvSpPr>
              <a:spLocks noChangeShapeType="1"/>
            </p:cNvSpPr>
            <p:nvPr/>
          </p:nvSpPr>
          <p:spPr bwMode="auto">
            <a:xfrm>
              <a:off x="1824" y="2208"/>
              <a:ext cx="23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4" name="Rectangle 6"/>
            <p:cNvSpPr>
              <a:spLocks noChangeArrowheads="1"/>
            </p:cNvSpPr>
            <p:nvPr/>
          </p:nvSpPr>
          <p:spPr bwMode="auto">
            <a:xfrm>
              <a:off x="2592" y="1776"/>
              <a:ext cx="192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7595" name="Oval 7"/>
            <p:cNvSpPr>
              <a:spLocks noChangeArrowheads="1"/>
            </p:cNvSpPr>
            <p:nvPr/>
          </p:nvSpPr>
          <p:spPr bwMode="auto">
            <a:xfrm>
              <a:off x="2880" y="2400"/>
              <a:ext cx="240" cy="24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4080" y="2208"/>
              <a:ext cx="240" cy="432"/>
              <a:chOff x="3312" y="2208"/>
              <a:chExt cx="240" cy="432"/>
            </a:xfrm>
          </p:grpSpPr>
          <p:sp>
            <p:nvSpPr>
              <p:cNvPr id="67666" name="Line 9"/>
              <p:cNvSpPr>
                <a:spLocks noChangeShapeType="1"/>
              </p:cNvSpPr>
              <p:nvPr/>
            </p:nvSpPr>
            <p:spPr bwMode="auto">
              <a:xfrm>
                <a:off x="3408" y="2208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67" name="Oval 10"/>
              <p:cNvSpPr>
                <a:spLocks noChangeArrowheads="1"/>
              </p:cNvSpPr>
              <p:nvPr/>
            </p:nvSpPr>
            <p:spPr bwMode="auto">
              <a:xfrm>
                <a:off x="3312" y="2400"/>
                <a:ext cx="240" cy="24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7597" name="Oval 11"/>
            <p:cNvSpPr>
              <a:spLocks noChangeArrowheads="1"/>
            </p:cNvSpPr>
            <p:nvPr/>
          </p:nvSpPr>
          <p:spPr bwMode="auto">
            <a:xfrm>
              <a:off x="3168" y="1776"/>
              <a:ext cx="240" cy="24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8" name="Line 12"/>
            <p:cNvSpPr>
              <a:spLocks noChangeShapeType="1"/>
            </p:cNvSpPr>
            <p:nvPr/>
          </p:nvSpPr>
          <p:spPr bwMode="auto">
            <a:xfrm>
              <a:off x="2784" y="1872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1728" y="2208"/>
              <a:ext cx="192" cy="384"/>
              <a:chOff x="2496" y="2208"/>
              <a:chExt cx="192" cy="384"/>
            </a:xfrm>
          </p:grpSpPr>
          <p:sp>
            <p:nvSpPr>
              <p:cNvPr id="67664" name="Rectangle 14"/>
              <p:cNvSpPr>
                <a:spLocks noChangeArrowheads="1"/>
              </p:cNvSpPr>
              <p:nvPr/>
            </p:nvSpPr>
            <p:spPr bwMode="auto">
              <a:xfrm>
                <a:off x="2496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65" name="Line 15"/>
              <p:cNvSpPr>
                <a:spLocks noChangeShapeType="1"/>
              </p:cNvSpPr>
              <p:nvPr/>
            </p:nvSpPr>
            <p:spPr bwMode="auto">
              <a:xfrm>
                <a:off x="2592" y="2208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7600" name="Line 16"/>
            <p:cNvSpPr>
              <a:spLocks noChangeShapeType="1"/>
            </p:cNvSpPr>
            <p:nvPr/>
          </p:nvSpPr>
          <p:spPr bwMode="auto">
            <a:xfrm>
              <a:off x="2976" y="220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1" name="Line 17"/>
            <p:cNvSpPr>
              <a:spLocks noChangeShapeType="1"/>
            </p:cNvSpPr>
            <p:nvPr/>
          </p:nvSpPr>
          <p:spPr bwMode="auto">
            <a:xfrm>
              <a:off x="2976" y="1872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3120" y="2688"/>
              <a:ext cx="110" cy="321"/>
              <a:chOff x="4464" y="480"/>
              <a:chExt cx="110" cy="321"/>
            </a:xfrm>
          </p:grpSpPr>
          <p:sp>
            <p:nvSpPr>
              <p:cNvPr id="67662" name="AutoShape 19" descr="70%"/>
              <p:cNvSpPr>
                <a:spLocks noChangeArrowheads="1"/>
              </p:cNvSpPr>
              <p:nvPr/>
            </p:nvSpPr>
            <p:spPr bwMode="auto">
              <a:xfrm>
                <a:off x="4464" y="480"/>
                <a:ext cx="110" cy="321"/>
              </a:xfrm>
              <a:prstGeom prst="roundRect">
                <a:avLst>
                  <a:gd name="adj" fmla="val 16667"/>
                </a:avLst>
              </a:prstGeom>
              <a:pattFill prst="pct70">
                <a:fgClr>
                  <a:schemeClr val="tx1"/>
                </a:fgClr>
                <a:bgClr>
                  <a:srgbClr val="FFFFFF"/>
                </a:bgClr>
              </a:patt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63" name="Rectangle 20"/>
              <p:cNvSpPr>
                <a:spLocks noChangeArrowheads="1"/>
              </p:cNvSpPr>
              <p:nvPr/>
            </p:nvSpPr>
            <p:spPr bwMode="auto">
              <a:xfrm>
                <a:off x="4464" y="538"/>
                <a:ext cx="110" cy="59"/>
              </a:xfrm>
              <a:prstGeom prst="rect">
                <a:avLst/>
              </a:prstGeom>
              <a:solidFill>
                <a:srgbClr val="FF505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7603" name="Rectangle 21"/>
            <p:cNvSpPr>
              <a:spLocks noChangeArrowheads="1"/>
            </p:cNvSpPr>
            <p:nvPr/>
          </p:nvSpPr>
          <p:spPr bwMode="auto">
            <a:xfrm>
              <a:off x="3120" y="2834"/>
              <a:ext cx="110" cy="59"/>
            </a:xfrm>
            <a:prstGeom prst="rect">
              <a:avLst/>
            </a:prstGeom>
            <a:solidFill>
              <a:srgbClr val="00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4" name="AutoShape 22" descr="70%"/>
            <p:cNvSpPr>
              <a:spLocks noChangeArrowheads="1"/>
            </p:cNvSpPr>
            <p:nvPr/>
          </p:nvSpPr>
          <p:spPr bwMode="auto">
            <a:xfrm>
              <a:off x="3120" y="3039"/>
              <a:ext cx="110" cy="321"/>
            </a:xfrm>
            <a:prstGeom prst="roundRect">
              <a:avLst>
                <a:gd name="adj" fmla="val 16667"/>
              </a:avLst>
            </a:prstGeom>
            <a:pattFill prst="pct70">
              <a:fgClr>
                <a:schemeClr val="tx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5" name="AutoShape 23"/>
            <p:cNvSpPr>
              <a:spLocks noChangeArrowheads="1"/>
            </p:cNvSpPr>
            <p:nvPr/>
          </p:nvSpPr>
          <p:spPr bwMode="auto">
            <a:xfrm>
              <a:off x="3264" y="2832"/>
              <a:ext cx="147" cy="88"/>
            </a:xfrm>
            <a:prstGeom prst="notchedRightArrow">
              <a:avLst>
                <a:gd name="adj1" fmla="val 50000"/>
                <a:gd name="adj2" fmla="val 41761"/>
              </a:avLst>
            </a:prstGeom>
            <a:solidFill>
              <a:srgbClr val="00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4320" y="2736"/>
              <a:ext cx="579" cy="672"/>
              <a:chOff x="3840" y="1152"/>
              <a:chExt cx="579" cy="672"/>
            </a:xfrm>
          </p:grpSpPr>
          <p:grpSp>
            <p:nvGrpSpPr>
              <p:cNvPr id="7" name="Group 25"/>
              <p:cNvGrpSpPr>
                <a:grpSpLocks/>
              </p:cNvGrpSpPr>
              <p:nvPr/>
            </p:nvGrpSpPr>
            <p:grpSpPr bwMode="auto">
              <a:xfrm>
                <a:off x="3840" y="1152"/>
                <a:ext cx="110" cy="321"/>
                <a:chOff x="4464" y="480"/>
                <a:chExt cx="110" cy="321"/>
              </a:xfrm>
            </p:grpSpPr>
            <p:sp>
              <p:nvSpPr>
                <p:cNvPr id="67660" name="AutoShape 26" descr="70%"/>
                <p:cNvSpPr>
                  <a:spLocks noChangeArrowheads="1"/>
                </p:cNvSpPr>
                <p:nvPr/>
              </p:nvSpPr>
              <p:spPr bwMode="auto">
                <a:xfrm>
                  <a:off x="4464" y="480"/>
                  <a:ext cx="110" cy="321"/>
                </a:xfrm>
                <a:prstGeom prst="roundRect">
                  <a:avLst>
                    <a:gd name="adj" fmla="val 16667"/>
                  </a:avLst>
                </a:prstGeom>
                <a:pattFill prst="pct70">
                  <a:fgClr>
                    <a:schemeClr val="tx1"/>
                  </a:fgClr>
                  <a:bgClr>
                    <a:srgbClr val="FFFFFF"/>
                  </a:bgClr>
                </a:patt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661" name="Rectangle 27"/>
                <p:cNvSpPr>
                  <a:spLocks noChangeArrowheads="1"/>
                </p:cNvSpPr>
                <p:nvPr/>
              </p:nvSpPr>
              <p:spPr bwMode="auto">
                <a:xfrm>
                  <a:off x="4464" y="538"/>
                  <a:ext cx="110" cy="59"/>
                </a:xfrm>
                <a:prstGeom prst="rect">
                  <a:avLst/>
                </a:prstGeom>
                <a:solidFill>
                  <a:srgbClr val="FF505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67655" name="Rectangle 28"/>
              <p:cNvSpPr>
                <a:spLocks noChangeArrowheads="1"/>
              </p:cNvSpPr>
              <p:nvPr/>
            </p:nvSpPr>
            <p:spPr bwMode="auto">
              <a:xfrm>
                <a:off x="3840" y="1298"/>
                <a:ext cx="110" cy="59"/>
              </a:xfrm>
              <a:prstGeom prst="rect">
                <a:avLst/>
              </a:prstGeom>
              <a:solidFill>
                <a:srgbClr val="0066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56" name="AutoShape 29" descr="70%"/>
              <p:cNvSpPr>
                <a:spLocks noChangeArrowheads="1"/>
              </p:cNvSpPr>
              <p:nvPr/>
            </p:nvSpPr>
            <p:spPr bwMode="auto">
              <a:xfrm>
                <a:off x="3840" y="1503"/>
                <a:ext cx="110" cy="321"/>
              </a:xfrm>
              <a:prstGeom prst="roundRect">
                <a:avLst>
                  <a:gd name="adj" fmla="val 16667"/>
                </a:avLst>
              </a:prstGeom>
              <a:pattFill prst="pct70">
                <a:fgClr>
                  <a:schemeClr val="tx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57" name="AutoShape 30"/>
              <p:cNvSpPr>
                <a:spLocks noChangeArrowheads="1"/>
              </p:cNvSpPr>
              <p:nvPr/>
            </p:nvSpPr>
            <p:spPr bwMode="auto">
              <a:xfrm>
                <a:off x="3984" y="1296"/>
                <a:ext cx="147" cy="88"/>
              </a:xfrm>
              <a:prstGeom prst="notchedRightArrow">
                <a:avLst>
                  <a:gd name="adj1" fmla="val 50000"/>
                  <a:gd name="adj2" fmla="val 41761"/>
                </a:avLst>
              </a:prstGeom>
              <a:solidFill>
                <a:srgbClr val="0066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58" name="AutoShape 31"/>
              <p:cNvSpPr>
                <a:spLocks noChangeArrowheads="1"/>
              </p:cNvSpPr>
              <p:nvPr/>
            </p:nvSpPr>
            <p:spPr bwMode="auto">
              <a:xfrm>
                <a:off x="4128" y="1296"/>
                <a:ext cx="147" cy="88"/>
              </a:xfrm>
              <a:prstGeom prst="notchedRightArrow">
                <a:avLst>
                  <a:gd name="adj1" fmla="val 50000"/>
                  <a:gd name="adj2" fmla="val 41761"/>
                </a:avLst>
              </a:prstGeom>
              <a:solidFill>
                <a:srgbClr val="0066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59" name="AutoShape 32"/>
              <p:cNvSpPr>
                <a:spLocks noChangeArrowheads="1"/>
              </p:cNvSpPr>
              <p:nvPr/>
            </p:nvSpPr>
            <p:spPr bwMode="auto">
              <a:xfrm>
                <a:off x="4272" y="1296"/>
                <a:ext cx="147" cy="88"/>
              </a:xfrm>
              <a:prstGeom prst="notchedRightArrow">
                <a:avLst>
                  <a:gd name="adj1" fmla="val 50000"/>
                  <a:gd name="adj2" fmla="val 41761"/>
                </a:avLst>
              </a:prstGeom>
              <a:solidFill>
                <a:srgbClr val="0066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7607" name="AutoShape 33" descr="70%"/>
            <p:cNvSpPr>
              <a:spLocks noChangeArrowheads="1"/>
            </p:cNvSpPr>
            <p:nvPr/>
          </p:nvSpPr>
          <p:spPr bwMode="auto">
            <a:xfrm>
              <a:off x="2256" y="1584"/>
              <a:ext cx="96" cy="240"/>
            </a:xfrm>
            <a:prstGeom prst="roundRect">
              <a:avLst>
                <a:gd name="adj" fmla="val 16667"/>
              </a:avLst>
            </a:prstGeom>
            <a:pattFill prst="pct70">
              <a:fgClr>
                <a:schemeClr val="tx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34"/>
            <p:cNvGrpSpPr>
              <a:grpSpLocks/>
            </p:cNvGrpSpPr>
            <p:nvPr/>
          </p:nvGrpSpPr>
          <p:grpSpPr bwMode="auto">
            <a:xfrm>
              <a:off x="2544" y="2688"/>
              <a:ext cx="446" cy="672"/>
              <a:chOff x="1728" y="1152"/>
              <a:chExt cx="446" cy="672"/>
            </a:xfrm>
          </p:grpSpPr>
          <p:sp>
            <p:nvSpPr>
              <p:cNvPr id="67648" name="AutoShape 35" descr="70%"/>
              <p:cNvSpPr>
                <a:spLocks noChangeArrowheads="1"/>
              </p:cNvSpPr>
              <p:nvPr/>
            </p:nvSpPr>
            <p:spPr bwMode="auto">
              <a:xfrm>
                <a:off x="2064" y="1152"/>
                <a:ext cx="110" cy="321"/>
              </a:xfrm>
              <a:prstGeom prst="roundRect">
                <a:avLst>
                  <a:gd name="adj" fmla="val 16667"/>
                </a:avLst>
              </a:prstGeom>
              <a:pattFill prst="pct70">
                <a:fgClr>
                  <a:schemeClr val="tx1"/>
                </a:fgClr>
                <a:bgClr>
                  <a:srgbClr val="FFFFFF"/>
                </a:bgClr>
              </a:patt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49" name="AutoShape 36"/>
              <p:cNvSpPr>
                <a:spLocks noChangeArrowheads="1"/>
              </p:cNvSpPr>
              <p:nvPr/>
            </p:nvSpPr>
            <p:spPr bwMode="auto">
              <a:xfrm>
                <a:off x="1728" y="1296"/>
                <a:ext cx="147" cy="88"/>
              </a:xfrm>
              <a:prstGeom prst="notchedRightArrow">
                <a:avLst>
                  <a:gd name="adj1" fmla="val 50000"/>
                  <a:gd name="adj2" fmla="val 41761"/>
                </a:avLst>
              </a:prstGeom>
              <a:solidFill>
                <a:srgbClr val="0066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50" name="Rectangle 37"/>
              <p:cNvSpPr>
                <a:spLocks noChangeArrowheads="1"/>
              </p:cNvSpPr>
              <p:nvPr/>
            </p:nvSpPr>
            <p:spPr bwMode="auto">
              <a:xfrm>
                <a:off x="2064" y="1296"/>
                <a:ext cx="110" cy="59"/>
              </a:xfrm>
              <a:prstGeom prst="rect">
                <a:avLst/>
              </a:prstGeom>
              <a:solidFill>
                <a:srgbClr val="0066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51" name="AutoShape 38" descr="70%"/>
              <p:cNvSpPr>
                <a:spLocks noChangeArrowheads="1"/>
              </p:cNvSpPr>
              <p:nvPr/>
            </p:nvSpPr>
            <p:spPr bwMode="auto">
              <a:xfrm>
                <a:off x="2064" y="1503"/>
                <a:ext cx="110" cy="321"/>
              </a:xfrm>
              <a:prstGeom prst="roundRect">
                <a:avLst>
                  <a:gd name="adj" fmla="val 16667"/>
                </a:avLst>
              </a:prstGeom>
              <a:pattFill prst="pct70">
                <a:fgClr>
                  <a:schemeClr val="tx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52" name="AutoShape 39"/>
              <p:cNvSpPr>
                <a:spLocks noChangeArrowheads="1"/>
              </p:cNvSpPr>
              <p:nvPr/>
            </p:nvSpPr>
            <p:spPr bwMode="auto">
              <a:xfrm>
                <a:off x="1872" y="1296"/>
                <a:ext cx="147" cy="88"/>
              </a:xfrm>
              <a:prstGeom prst="notchedRightArrow">
                <a:avLst>
                  <a:gd name="adj1" fmla="val 50000"/>
                  <a:gd name="adj2" fmla="val 41761"/>
                </a:avLst>
              </a:prstGeom>
              <a:solidFill>
                <a:srgbClr val="0066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7653" name="Rectangle 40"/>
              <p:cNvSpPr>
                <a:spLocks noChangeArrowheads="1"/>
              </p:cNvSpPr>
              <p:nvPr/>
            </p:nvSpPr>
            <p:spPr bwMode="auto">
              <a:xfrm>
                <a:off x="2064" y="1200"/>
                <a:ext cx="110" cy="59"/>
              </a:xfrm>
              <a:prstGeom prst="rect">
                <a:avLst/>
              </a:prstGeom>
              <a:solidFill>
                <a:srgbClr val="FF505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7609" name="Text Box 41"/>
            <p:cNvSpPr txBox="1">
              <a:spLocks noChangeArrowheads="1"/>
            </p:cNvSpPr>
            <p:nvPr/>
          </p:nvSpPr>
          <p:spPr bwMode="auto">
            <a:xfrm>
              <a:off x="3648" y="3409"/>
              <a:ext cx="256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  </a:t>
              </a:r>
            </a:p>
          </p:txBody>
        </p:sp>
        <p:sp>
          <p:nvSpPr>
            <p:cNvPr id="67610" name="Text Box 42"/>
            <p:cNvSpPr txBox="1">
              <a:spLocks noChangeArrowheads="1"/>
            </p:cNvSpPr>
            <p:nvPr/>
          </p:nvSpPr>
          <p:spPr bwMode="auto">
            <a:xfrm>
              <a:off x="2005" y="1864"/>
              <a:ext cx="427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XY</a:t>
              </a:r>
            </a:p>
          </p:txBody>
        </p:sp>
        <p:sp>
          <p:nvSpPr>
            <p:cNvPr id="67611" name="Text Box 43"/>
            <p:cNvSpPr txBox="1">
              <a:spLocks noChangeArrowheads="1"/>
            </p:cNvSpPr>
            <p:nvPr/>
          </p:nvSpPr>
          <p:spPr bwMode="auto">
            <a:xfrm>
              <a:off x="3552" y="1824"/>
              <a:ext cx="517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X*X</a:t>
              </a:r>
            </a:p>
          </p:txBody>
        </p:sp>
        <p:sp>
          <p:nvSpPr>
            <p:cNvPr id="67612" name="Text Box 44"/>
            <p:cNvSpPr txBox="1">
              <a:spLocks noChangeArrowheads="1"/>
            </p:cNvSpPr>
            <p:nvPr/>
          </p:nvSpPr>
          <p:spPr bwMode="auto">
            <a:xfrm>
              <a:off x="1488" y="3456"/>
              <a:ext cx="3464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b="1" dirty="0"/>
                <a:t>  X*Y                  </a:t>
              </a:r>
              <a:r>
                <a:rPr lang="sr-Latn-RS" sz="1600" b="1" dirty="0" smtClean="0"/>
                <a:t>           </a:t>
              </a:r>
              <a:r>
                <a:rPr lang="en-US" sz="1600" b="1" dirty="0" smtClean="0"/>
                <a:t> </a:t>
              </a:r>
              <a:r>
                <a:rPr lang="en-US" sz="1600" b="1" dirty="0"/>
                <a:t>X </a:t>
              </a:r>
              <a:r>
                <a:rPr lang="en-US" sz="1600" b="1" dirty="0" err="1"/>
                <a:t>X</a:t>
              </a:r>
              <a:r>
                <a:rPr lang="en-US" sz="1600" b="1" dirty="0"/>
                <a:t>*                  </a:t>
              </a:r>
              <a:r>
                <a:rPr lang="sr-Latn-RS" sz="1600" b="1" dirty="0" smtClean="0"/>
                <a:t>        </a:t>
              </a:r>
              <a:r>
                <a:rPr lang="en-US" sz="1600" b="1" dirty="0" smtClean="0"/>
                <a:t>X </a:t>
              </a:r>
              <a:r>
                <a:rPr lang="en-US" sz="1600" b="1" dirty="0" err="1"/>
                <a:t>X</a:t>
              </a:r>
              <a:endParaRPr lang="en-US" sz="1600" b="1" dirty="0"/>
            </a:p>
          </p:txBody>
        </p:sp>
        <p:grpSp>
          <p:nvGrpSpPr>
            <p:cNvPr id="9" name="Group 45"/>
            <p:cNvGrpSpPr>
              <a:grpSpLocks/>
            </p:cNvGrpSpPr>
            <p:nvPr/>
          </p:nvGrpSpPr>
          <p:grpSpPr bwMode="auto">
            <a:xfrm>
              <a:off x="3744" y="2736"/>
              <a:ext cx="446" cy="672"/>
              <a:chOff x="1728" y="1152"/>
              <a:chExt cx="446" cy="672"/>
            </a:xfrm>
          </p:grpSpPr>
          <p:sp>
            <p:nvSpPr>
              <p:cNvPr id="67642" name="AutoShape 46" descr="70%"/>
              <p:cNvSpPr>
                <a:spLocks noChangeArrowheads="1"/>
              </p:cNvSpPr>
              <p:nvPr/>
            </p:nvSpPr>
            <p:spPr bwMode="auto">
              <a:xfrm>
                <a:off x="2064" y="1152"/>
                <a:ext cx="110" cy="321"/>
              </a:xfrm>
              <a:prstGeom prst="roundRect">
                <a:avLst>
                  <a:gd name="adj" fmla="val 16667"/>
                </a:avLst>
              </a:prstGeom>
              <a:pattFill prst="pct70">
                <a:fgClr>
                  <a:schemeClr val="tx1"/>
                </a:fgClr>
                <a:bgClr>
                  <a:srgbClr val="FFFFFF"/>
                </a:bgClr>
              </a:patt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43" name="AutoShape 47"/>
              <p:cNvSpPr>
                <a:spLocks noChangeArrowheads="1"/>
              </p:cNvSpPr>
              <p:nvPr/>
            </p:nvSpPr>
            <p:spPr bwMode="auto">
              <a:xfrm>
                <a:off x="1728" y="1296"/>
                <a:ext cx="147" cy="88"/>
              </a:xfrm>
              <a:prstGeom prst="notchedRightArrow">
                <a:avLst>
                  <a:gd name="adj1" fmla="val 50000"/>
                  <a:gd name="adj2" fmla="val 41761"/>
                </a:avLst>
              </a:prstGeom>
              <a:solidFill>
                <a:srgbClr val="0066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44" name="Rectangle 48"/>
              <p:cNvSpPr>
                <a:spLocks noChangeArrowheads="1"/>
              </p:cNvSpPr>
              <p:nvPr/>
            </p:nvSpPr>
            <p:spPr bwMode="auto">
              <a:xfrm>
                <a:off x="2064" y="1296"/>
                <a:ext cx="110" cy="59"/>
              </a:xfrm>
              <a:prstGeom prst="rect">
                <a:avLst/>
              </a:prstGeom>
              <a:solidFill>
                <a:srgbClr val="0066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45" name="AutoShape 49" descr="70%"/>
              <p:cNvSpPr>
                <a:spLocks noChangeArrowheads="1"/>
              </p:cNvSpPr>
              <p:nvPr/>
            </p:nvSpPr>
            <p:spPr bwMode="auto">
              <a:xfrm>
                <a:off x="2064" y="1503"/>
                <a:ext cx="110" cy="321"/>
              </a:xfrm>
              <a:prstGeom prst="roundRect">
                <a:avLst>
                  <a:gd name="adj" fmla="val 16667"/>
                </a:avLst>
              </a:prstGeom>
              <a:pattFill prst="pct70">
                <a:fgClr>
                  <a:schemeClr val="tx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46" name="AutoShape 50"/>
              <p:cNvSpPr>
                <a:spLocks noChangeArrowheads="1"/>
              </p:cNvSpPr>
              <p:nvPr/>
            </p:nvSpPr>
            <p:spPr bwMode="auto">
              <a:xfrm>
                <a:off x="1872" y="1296"/>
                <a:ext cx="147" cy="88"/>
              </a:xfrm>
              <a:prstGeom prst="notchedRightArrow">
                <a:avLst>
                  <a:gd name="adj1" fmla="val 50000"/>
                  <a:gd name="adj2" fmla="val 41761"/>
                </a:avLst>
              </a:prstGeom>
              <a:solidFill>
                <a:srgbClr val="0066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7647" name="Rectangle 51"/>
              <p:cNvSpPr>
                <a:spLocks noChangeArrowheads="1"/>
              </p:cNvSpPr>
              <p:nvPr/>
            </p:nvSpPr>
            <p:spPr bwMode="auto">
              <a:xfrm>
                <a:off x="2064" y="1200"/>
                <a:ext cx="110" cy="59"/>
              </a:xfrm>
              <a:prstGeom prst="rect">
                <a:avLst/>
              </a:prstGeom>
              <a:solidFill>
                <a:srgbClr val="FF505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0" name="Group 52"/>
            <p:cNvGrpSpPr>
              <a:grpSpLocks/>
            </p:cNvGrpSpPr>
            <p:nvPr/>
          </p:nvGrpSpPr>
          <p:grpSpPr bwMode="auto">
            <a:xfrm>
              <a:off x="3840" y="1152"/>
              <a:ext cx="579" cy="672"/>
              <a:chOff x="3840" y="1152"/>
              <a:chExt cx="579" cy="672"/>
            </a:xfrm>
          </p:grpSpPr>
          <p:grpSp>
            <p:nvGrpSpPr>
              <p:cNvPr id="11" name="Group 53"/>
              <p:cNvGrpSpPr>
                <a:grpSpLocks/>
              </p:cNvGrpSpPr>
              <p:nvPr/>
            </p:nvGrpSpPr>
            <p:grpSpPr bwMode="auto">
              <a:xfrm>
                <a:off x="3840" y="1152"/>
                <a:ext cx="110" cy="321"/>
                <a:chOff x="4464" y="480"/>
                <a:chExt cx="110" cy="321"/>
              </a:xfrm>
            </p:grpSpPr>
            <p:sp>
              <p:nvSpPr>
                <p:cNvPr id="67640" name="AutoShape 54" descr="70%"/>
                <p:cNvSpPr>
                  <a:spLocks noChangeArrowheads="1"/>
                </p:cNvSpPr>
                <p:nvPr/>
              </p:nvSpPr>
              <p:spPr bwMode="auto">
                <a:xfrm>
                  <a:off x="4464" y="480"/>
                  <a:ext cx="110" cy="321"/>
                </a:xfrm>
                <a:prstGeom prst="roundRect">
                  <a:avLst>
                    <a:gd name="adj" fmla="val 16667"/>
                  </a:avLst>
                </a:prstGeom>
                <a:pattFill prst="pct70">
                  <a:fgClr>
                    <a:schemeClr val="tx1"/>
                  </a:fgClr>
                  <a:bgClr>
                    <a:srgbClr val="FFFFFF"/>
                  </a:bgClr>
                </a:patt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641" name="Rectangle 55"/>
                <p:cNvSpPr>
                  <a:spLocks noChangeArrowheads="1"/>
                </p:cNvSpPr>
                <p:nvPr/>
              </p:nvSpPr>
              <p:spPr bwMode="auto">
                <a:xfrm>
                  <a:off x="4464" y="538"/>
                  <a:ext cx="110" cy="59"/>
                </a:xfrm>
                <a:prstGeom prst="rect">
                  <a:avLst/>
                </a:prstGeom>
                <a:solidFill>
                  <a:srgbClr val="FF505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67635" name="Rectangle 56"/>
              <p:cNvSpPr>
                <a:spLocks noChangeArrowheads="1"/>
              </p:cNvSpPr>
              <p:nvPr/>
            </p:nvSpPr>
            <p:spPr bwMode="auto">
              <a:xfrm>
                <a:off x="3840" y="1298"/>
                <a:ext cx="110" cy="59"/>
              </a:xfrm>
              <a:prstGeom prst="rect">
                <a:avLst/>
              </a:prstGeom>
              <a:solidFill>
                <a:srgbClr val="0066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36" name="AutoShape 57" descr="70%"/>
              <p:cNvSpPr>
                <a:spLocks noChangeArrowheads="1"/>
              </p:cNvSpPr>
              <p:nvPr/>
            </p:nvSpPr>
            <p:spPr bwMode="auto">
              <a:xfrm>
                <a:off x="3840" y="1503"/>
                <a:ext cx="110" cy="321"/>
              </a:xfrm>
              <a:prstGeom prst="roundRect">
                <a:avLst>
                  <a:gd name="adj" fmla="val 16667"/>
                </a:avLst>
              </a:prstGeom>
              <a:pattFill prst="pct70">
                <a:fgClr>
                  <a:schemeClr val="tx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37" name="AutoShape 58"/>
              <p:cNvSpPr>
                <a:spLocks noChangeArrowheads="1"/>
              </p:cNvSpPr>
              <p:nvPr/>
            </p:nvSpPr>
            <p:spPr bwMode="auto">
              <a:xfrm>
                <a:off x="3984" y="1296"/>
                <a:ext cx="147" cy="88"/>
              </a:xfrm>
              <a:prstGeom prst="notchedRightArrow">
                <a:avLst>
                  <a:gd name="adj1" fmla="val 50000"/>
                  <a:gd name="adj2" fmla="val 41761"/>
                </a:avLst>
              </a:prstGeom>
              <a:solidFill>
                <a:srgbClr val="0066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38" name="AutoShape 59"/>
              <p:cNvSpPr>
                <a:spLocks noChangeArrowheads="1"/>
              </p:cNvSpPr>
              <p:nvPr/>
            </p:nvSpPr>
            <p:spPr bwMode="auto">
              <a:xfrm>
                <a:off x="4128" y="1296"/>
                <a:ext cx="147" cy="88"/>
              </a:xfrm>
              <a:prstGeom prst="notchedRightArrow">
                <a:avLst>
                  <a:gd name="adj1" fmla="val 50000"/>
                  <a:gd name="adj2" fmla="val 41761"/>
                </a:avLst>
              </a:prstGeom>
              <a:solidFill>
                <a:srgbClr val="0066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39" name="AutoShape 60"/>
              <p:cNvSpPr>
                <a:spLocks noChangeArrowheads="1"/>
              </p:cNvSpPr>
              <p:nvPr/>
            </p:nvSpPr>
            <p:spPr bwMode="auto">
              <a:xfrm>
                <a:off x="4272" y="1296"/>
                <a:ext cx="147" cy="88"/>
              </a:xfrm>
              <a:prstGeom prst="notchedRightArrow">
                <a:avLst>
                  <a:gd name="adj1" fmla="val 50000"/>
                  <a:gd name="adj2" fmla="val 41761"/>
                </a:avLst>
              </a:prstGeom>
              <a:solidFill>
                <a:srgbClr val="0066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61"/>
            <p:cNvGrpSpPr>
              <a:grpSpLocks/>
            </p:cNvGrpSpPr>
            <p:nvPr/>
          </p:nvGrpSpPr>
          <p:grpSpPr bwMode="auto">
            <a:xfrm>
              <a:off x="1728" y="1200"/>
              <a:ext cx="446" cy="672"/>
              <a:chOff x="1728" y="1152"/>
              <a:chExt cx="446" cy="672"/>
            </a:xfrm>
          </p:grpSpPr>
          <p:sp>
            <p:nvSpPr>
              <p:cNvPr id="67628" name="AutoShape 62" descr="70%"/>
              <p:cNvSpPr>
                <a:spLocks noChangeArrowheads="1"/>
              </p:cNvSpPr>
              <p:nvPr/>
            </p:nvSpPr>
            <p:spPr bwMode="auto">
              <a:xfrm>
                <a:off x="2064" y="1152"/>
                <a:ext cx="110" cy="321"/>
              </a:xfrm>
              <a:prstGeom prst="roundRect">
                <a:avLst>
                  <a:gd name="adj" fmla="val 16667"/>
                </a:avLst>
              </a:prstGeom>
              <a:pattFill prst="pct70">
                <a:fgClr>
                  <a:schemeClr val="tx1"/>
                </a:fgClr>
                <a:bgClr>
                  <a:srgbClr val="FFFFFF"/>
                </a:bgClr>
              </a:patt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29" name="AutoShape 63"/>
              <p:cNvSpPr>
                <a:spLocks noChangeArrowheads="1"/>
              </p:cNvSpPr>
              <p:nvPr/>
            </p:nvSpPr>
            <p:spPr bwMode="auto">
              <a:xfrm>
                <a:off x="1728" y="1296"/>
                <a:ext cx="147" cy="88"/>
              </a:xfrm>
              <a:prstGeom prst="notchedRightArrow">
                <a:avLst>
                  <a:gd name="adj1" fmla="val 50000"/>
                  <a:gd name="adj2" fmla="val 41761"/>
                </a:avLst>
              </a:prstGeom>
              <a:solidFill>
                <a:srgbClr val="0066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30" name="Rectangle 64"/>
              <p:cNvSpPr>
                <a:spLocks noChangeArrowheads="1"/>
              </p:cNvSpPr>
              <p:nvPr/>
            </p:nvSpPr>
            <p:spPr bwMode="auto">
              <a:xfrm>
                <a:off x="2064" y="1296"/>
                <a:ext cx="110" cy="59"/>
              </a:xfrm>
              <a:prstGeom prst="rect">
                <a:avLst/>
              </a:prstGeom>
              <a:solidFill>
                <a:srgbClr val="0066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31" name="AutoShape 65" descr="70%"/>
              <p:cNvSpPr>
                <a:spLocks noChangeArrowheads="1"/>
              </p:cNvSpPr>
              <p:nvPr/>
            </p:nvSpPr>
            <p:spPr bwMode="auto">
              <a:xfrm>
                <a:off x="2064" y="1503"/>
                <a:ext cx="110" cy="321"/>
              </a:xfrm>
              <a:prstGeom prst="roundRect">
                <a:avLst>
                  <a:gd name="adj" fmla="val 16667"/>
                </a:avLst>
              </a:prstGeom>
              <a:pattFill prst="pct70">
                <a:fgClr>
                  <a:schemeClr val="tx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32" name="AutoShape 66"/>
              <p:cNvSpPr>
                <a:spLocks noChangeArrowheads="1"/>
              </p:cNvSpPr>
              <p:nvPr/>
            </p:nvSpPr>
            <p:spPr bwMode="auto">
              <a:xfrm>
                <a:off x="1872" y="1296"/>
                <a:ext cx="147" cy="88"/>
              </a:xfrm>
              <a:prstGeom prst="notchedRightArrow">
                <a:avLst>
                  <a:gd name="adj1" fmla="val 50000"/>
                  <a:gd name="adj2" fmla="val 41761"/>
                </a:avLst>
              </a:prstGeom>
              <a:solidFill>
                <a:srgbClr val="0066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7633" name="Rectangle 67"/>
              <p:cNvSpPr>
                <a:spLocks noChangeArrowheads="1"/>
              </p:cNvSpPr>
              <p:nvPr/>
            </p:nvSpPr>
            <p:spPr bwMode="auto">
              <a:xfrm>
                <a:off x="2064" y="1200"/>
                <a:ext cx="110" cy="59"/>
              </a:xfrm>
              <a:prstGeom prst="rect">
                <a:avLst/>
              </a:prstGeom>
              <a:solidFill>
                <a:srgbClr val="FF505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7616" name="AutoShape 68" descr="70%"/>
            <p:cNvSpPr>
              <a:spLocks noChangeArrowheads="1"/>
            </p:cNvSpPr>
            <p:nvPr/>
          </p:nvSpPr>
          <p:spPr bwMode="auto">
            <a:xfrm>
              <a:off x="3600" y="1152"/>
              <a:ext cx="110" cy="321"/>
            </a:xfrm>
            <a:prstGeom prst="roundRect">
              <a:avLst>
                <a:gd name="adj" fmla="val 16667"/>
              </a:avLst>
            </a:prstGeom>
            <a:pattFill prst="pct70">
              <a:fgClr>
                <a:schemeClr val="tx1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7" name="Rectangle 69"/>
            <p:cNvSpPr>
              <a:spLocks noChangeArrowheads="1"/>
            </p:cNvSpPr>
            <p:nvPr/>
          </p:nvSpPr>
          <p:spPr bwMode="auto">
            <a:xfrm>
              <a:off x="3600" y="1296"/>
              <a:ext cx="110" cy="59"/>
            </a:xfrm>
            <a:prstGeom prst="rect">
              <a:avLst/>
            </a:prstGeom>
            <a:solidFill>
              <a:srgbClr val="00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8" name="AutoShape 70" descr="70%"/>
            <p:cNvSpPr>
              <a:spLocks noChangeArrowheads="1"/>
            </p:cNvSpPr>
            <p:nvPr/>
          </p:nvSpPr>
          <p:spPr bwMode="auto">
            <a:xfrm>
              <a:off x="3600" y="1503"/>
              <a:ext cx="110" cy="321"/>
            </a:xfrm>
            <a:prstGeom prst="roundRect">
              <a:avLst>
                <a:gd name="adj" fmla="val 16667"/>
              </a:avLst>
            </a:prstGeom>
            <a:pattFill prst="pct70">
              <a:fgClr>
                <a:schemeClr val="tx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9" name="AutoShape 71"/>
            <p:cNvSpPr>
              <a:spLocks noChangeArrowheads="1"/>
            </p:cNvSpPr>
            <p:nvPr/>
          </p:nvSpPr>
          <p:spPr bwMode="auto">
            <a:xfrm>
              <a:off x="3408" y="1296"/>
              <a:ext cx="147" cy="88"/>
            </a:xfrm>
            <a:prstGeom prst="notchedRightArrow">
              <a:avLst>
                <a:gd name="adj1" fmla="val 50000"/>
                <a:gd name="adj2" fmla="val 41761"/>
              </a:avLst>
            </a:prstGeom>
            <a:solidFill>
              <a:srgbClr val="00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7620" name="Rectangle 72"/>
            <p:cNvSpPr>
              <a:spLocks noChangeArrowheads="1"/>
            </p:cNvSpPr>
            <p:nvPr/>
          </p:nvSpPr>
          <p:spPr bwMode="auto">
            <a:xfrm>
              <a:off x="3600" y="1200"/>
              <a:ext cx="110" cy="59"/>
            </a:xfrm>
            <a:prstGeom prst="rect">
              <a:avLst/>
            </a:prstGeom>
            <a:solidFill>
              <a:srgbClr val="FF505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13" name="Group 73"/>
            <p:cNvGrpSpPr>
              <a:grpSpLocks/>
            </p:cNvGrpSpPr>
            <p:nvPr/>
          </p:nvGrpSpPr>
          <p:grpSpPr bwMode="auto">
            <a:xfrm>
              <a:off x="1488" y="2688"/>
              <a:ext cx="302" cy="672"/>
              <a:chOff x="1536" y="2688"/>
              <a:chExt cx="302" cy="672"/>
            </a:xfrm>
          </p:grpSpPr>
          <p:sp>
            <p:nvSpPr>
              <p:cNvPr id="67624" name="AutoShape 74" descr="70%"/>
              <p:cNvSpPr>
                <a:spLocks noChangeArrowheads="1"/>
              </p:cNvSpPr>
              <p:nvPr/>
            </p:nvSpPr>
            <p:spPr bwMode="auto">
              <a:xfrm>
                <a:off x="1728" y="2688"/>
                <a:ext cx="110" cy="321"/>
              </a:xfrm>
              <a:prstGeom prst="roundRect">
                <a:avLst>
                  <a:gd name="adj" fmla="val 16667"/>
                </a:avLst>
              </a:prstGeom>
              <a:pattFill prst="pct70">
                <a:fgClr>
                  <a:schemeClr val="tx1"/>
                </a:fgClr>
                <a:bgClr>
                  <a:srgbClr val="FFFFFF"/>
                </a:bgClr>
              </a:patt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25" name="Rectangle 75"/>
              <p:cNvSpPr>
                <a:spLocks noChangeArrowheads="1"/>
              </p:cNvSpPr>
              <p:nvPr/>
            </p:nvSpPr>
            <p:spPr bwMode="auto">
              <a:xfrm>
                <a:off x="1728" y="2832"/>
                <a:ext cx="110" cy="59"/>
              </a:xfrm>
              <a:prstGeom prst="rect">
                <a:avLst/>
              </a:prstGeom>
              <a:solidFill>
                <a:srgbClr val="0066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26" name="AutoShape 76" descr="70%"/>
              <p:cNvSpPr>
                <a:spLocks noChangeArrowheads="1"/>
              </p:cNvSpPr>
              <p:nvPr/>
            </p:nvSpPr>
            <p:spPr bwMode="auto">
              <a:xfrm>
                <a:off x="1728" y="3039"/>
                <a:ext cx="110" cy="321"/>
              </a:xfrm>
              <a:prstGeom prst="roundRect">
                <a:avLst>
                  <a:gd name="adj" fmla="val 16667"/>
                </a:avLst>
              </a:prstGeom>
              <a:pattFill prst="pct70">
                <a:fgClr>
                  <a:schemeClr val="tx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27" name="AutoShape 77"/>
              <p:cNvSpPr>
                <a:spLocks noChangeArrowheads="1"/>
              </p:cNvSpPr>
              <p:nvPr/>
            </p:nvSpPr>
            <p:spPr bwMode="auto">
              <a:xfrm>
                <a:off x="1536" y="2832"/>
                <a:ext cx="147" cy="88"/>
              </a:xfrm>
              <a:prstGeom prst="notchedRightArrow">
                <a:avLst>
                  <a:gd name="adj1" fmla="val 50000"/>
                  <a:gd name="adj2" fmla="val 41761"/>
                </a:avLst>
              </a:prstGeom>
              <a:solidFill>
                <a:srgbClr val="0066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622" name="Rectangle 78"/>
            <p:cNvSpPr>
              <a:spLocks noChangeArrowheads="1"/>
            </p:cNvSpPr>
            <p:nvPr/>
          </p:nvSpPr>
          <p:spPr bwMode="auto">
            <a:xfrm>
              <a:off x="1680" y="2736"/>
              <a:ext cx="110" cy="59"/>
            </a:xfrm>
            <a:prstGeom prst="rect">
              <a:avLst/>
            </a:prstGeom>
            <a:solidFill>
              <a:srgbClr val="FF505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7623" name="AutoShape 79" descr="70%"/>
            <p:cNvSpPr>
              <a:spLocks noChangeArrowheads="1"/>
            </p:cNvSpPr>
            <p:nvPr/>
          </p:nvSpPr>
          <p:spPr bwMode="auto">
            <a:xfrm>
              <a:off x="1872" y="3120"/>
              <a:ext cx="96" cy="240"/>
            </a:xfrm>
            <a:prstGeom prst="roundRect">
              <a:avLst>
                <a:gd name="adj" fmla="val 16667"/>
              </a:avLst>
            </a:prstGeom>
            <a:pattFill prst="pct70">
              <a:fgClr>
                <a:schemeClr val="tx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589" name="Rectangle 80"/>
          <p:cNvSpPr>
            <a:spLocks noChangeArrowheads="1"/>
          </p:cNvSpPr>
          <p:nvPr/>
        </p:nvSpPr>
        <p:spPr bwMode="auto">
          <a:xfrm>
            <a:off x="3924300" y="2605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52400" y="762000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dirty="0" smtClean="0">
                <a:solidFill>
                  <a:schemeClr val="bg1"/>
                </a:solidFill>
              </a:rPr>
              <a:t>P</a:t>
            </a:r>
            <a:r>
              <a:rPr lang="sr-Latn-RS" dirty="0" smtClean="0">
                <a:solidFill>
                  <a:schemeClr val="bg1"/>
                </a:solidFill>
              </a:rPr>
              <a:t>raćenje nasleđivanja rizičnog hromozoma u porodici pomoću genskih markera koji se nalaze u okviru samog gena ili u njegovoj blizini (mikrosatelitni markeri).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1" y="1719070"/>
            <a:ext cx="8636492" cy="4757929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T</a:t>
            </a:r>
            <a:r>
              <a:rPr lang="sr-Latn-RS" dirty="0" smtClean="0">
                <a:solidFill>
                  <a:srgbClr val="7030A0"/>
                </a:solidFill>
              </a:rPr>
              <a:t>ačna koncentracija izolovane DNK se utvrđuje merenjem na spektrofometru.</a:t>
            </a:r>
          </a:p>
          <a:p>
            <a:endParaRPr lang="sr-Latn-R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K</a:t>
            </a:r>
            <a:r>
              <a:rPr lang="sr-Latn-RS" dirty="0" smtClean="0">
                <a:solidFill>
                  <a:srgbClr val="0070C0"/>
                </a:solidFill>
              </a:rPr>
              <a:t>valitet izolovane DNK se procenjuje </a:t>
            </a:r>
            <a:r>
              <a:rPr lang="sr-Latn-RS" u="sng" dirty="0" smtClean="0">
                <a:solidFill>
                  <a:srgbClr val="0070C0"/>
                </a:solidFill>
              </a:rPr>
              <a:t>gel-elektroforezom</a:t>
            </a:r>
            <a:r>
              <a:rPr lang="sr-Latn-RS" dirty="0" smtClean="0">
                <a:solidFill>
                  <a:srgbClr val="0070C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sr-Latn-RS" dirty="0" smtClean="0">
                <a:solidFill>
                  <a:schemeClr val="tx1"/>
                </a:solidFill>
              </a:rPr>
              <a:t>razdvajanje DNK ili RNK molekula u električnom polju prilikom njihovog kretanja kroz specijani gel (gustina, T, napon struje).</a:t>
            </a:r>
          </a:p>
          <a:p>
            <a:pPr>
              <a:buFontTx/>
              <a:buChar char="-"/>
            </a:pPr>
            <a:r>
              <a:rPr lang="sr-Latn-RS" dirty="0" smtClean="0">
                <a:solidFill>
                  <a:schemeClr val="tx1"/>
                </a:solidFill>
              </a:rPr>
              <a:t>DNK i RNK </a:t>
            </a:r>
            <a:r>
              <a:rPr lang="sr-Latn-RS" dirty="0" smtClean="0">
                <a:solidFill>
                  <a:schemeClr val="tx1"/>
                </a:solidFill>
              </a:rPr>
              <a:t>(kao negativno naelektrisane molekule) se </a:t>
            </a:r>
            <a:r>
              <a:rPr lang="sr-Latn-RS" dirty="0" smtClean="0">
                <a:solidFill>
                  <a:schemeClr val="tx1"/>
                </a:solidFill>
              </a:rPr>
              <a:t>kreću prema pozitivnom polu (anoda).</a:t>
            </a:r>
          </a:p>
          <a:p>
            <a:pPr>
              <a:buFontTx/>
              <a:buChar char="-"/>
            </a:pPr>
            <a:r>
              <a:rPr lang="sr-Latn-RS" dirty="0" smtClean="0">
                <a:solidFill>
                  <a:srgbClr val="C00000"/>
                </a:solidFill>
              </a:rPr>
              <a:t>molekuli se razdvajaju srazmerno njihovoj</a:t>
            </a:r>
          </a:p>
          <a:p>
            <a:pPr>
              <a:buNone/>
            </a:pPr>
            <a:r>
              <a:rPr lang="sr-Latn-RS" dirty="0" smtClean="0">
                <a:solidFill>
                  <a:srgbClr val="C00000"/>
                </a:solidFill>
              </a:rPr>
              <a:t>   veličini: kraći fragmenti se kreću brže i</a:t>
            </a:r>
          </a:p>
          <a:p>
            <a:pPr>
              <a:buNone/>
            </a:pPr>
            <a:r>
              <a:rPr lang="sr-Latn-RS" dirty="0" smtClean="0">
                <a:solidFill>
                  <a:srgbClr val="C00000"/>
                </a:solidFill>
              </a:rPr>
              <a:t>    nalaze se na nižoj poziciji, a duži obrnuto.</a:t>
            </a:r>
          </a:p>
          <a:p>
            <a:pPr>
              <a:buFontTx/>
              <a:buChar char="-"/>
            </a:pPr>
            <a:r>
              <a:rPr lang="sr-Latn-RS" dirty="0" smtClean="0">
                <a:solidFill>
                  <a:schemeClr val="tx1"/>
                </a:solidFill>
              </a:rPr>
              <a:t>vidljivost ovih fragmenata se </a:t>
            </a:r>
          </a:p>
          <a:p>
            <a:pPr>
              <a:buNone/>
            </a:pPr>
            <a:r>
              <a:rPr lang="sr-Latn-RS" dirty="0" smtClean="0">
                <a:solidFill>
                  <a:schemeClr val="tx1"/>
                </a:solidFill>
              </a:rPr>
              <a:t>   postiže bojenjem gelova koji </a:t>
            </a:r>
          </a:p>
          <a:p>
            <a:pPr>
              <a:buNone/>
            </a:pPr>
            <a:r>
              <a:rPr lang="sr-Latn-RS" dirty="0" smtClean="0">
                <a:solidFill>
                  <a:schemeClr val="tx1"/>
                </a:solidFill>
              </a:rPr>
              <a:t>   imaju afinitet za nukleinske kiseline.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9" descr="gel-ef-f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72200" y="4191000"/>
            <a:ext cx="2895600" cy="2438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Curved Up Arrow 5"/>
          <p:cNvSpPr/>
          <p:nvPr/>
        </p:nvSpPr>
        <p:spPr>
          <a:xfrm>
            <a:off x="5486400" y="5257800"/>
            <a:ext cx="1216152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533400"/>
            <a:ext cx="81030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G</a:t>
            </a:r>
            <a:r>
              <a:rPr lang="sr-Latn-RS" sz="2800" dirty="0" smtClean="0">
                <a:solidFill>
                  <a:schemeClr val="bg1"/>
                </a:solidFill>
              </a:rPr>
              <a:t>el elektroforeza – sastavni deo različitih metoda</a:t>
            </a:r>
            <a:endParaRPr lang="x-none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x-none" sz="3200" dirty="0" smtClean="0"/>
              <a:t>Genet</a:t>
            </a:r>
            <a:r>
              <a:rPr lang="sr-Latn-RS" sz="3200" dirty="0" smtClean="0"/>
              <a:t>ički</a:t>
            </a:r>
            <a:r>
              <a:rPr lang="x-none" sz="3200" dirty="0" smtClean="0"/>
              <a:t> inžinjering</a:t>
            </a:r>
            <a:endParaRPr lang="x-none" sz="3200" dirty="0"/>
          </a:p>
        </p:txBody>
      </p:sp>
    </p:spTree>
    <p:extLst>
      <p:ext uri="{BB962C8B-B14F-4D97-AF65-F5344CB8AC3E}">
        <p14:creationId xmlns:p14="http://schemas.microsoft.com/office/powerpoint/2010/main" val="39116747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sr-Latn-RS" dirty="0" smtClean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algn="just"/>
            <a:r>
              <a:rPr lang="sr-Latn-RS" dirty="0" smtClean="0">
                <a:solidFill>
                  <a:schemeClr val="tx1"/>
                </a:solidFill>
                <a:ea typeface="Calibri" panose="020F0502020204030204" pitchFamily="34" charset="0"/>
              </a:rPr>
              <a:t>G</a:t>
            </a:r>
            <a:r>
              <a:rPr lang="sr-Latn-RS" b="1" dirty="0" smtClean="0">
                <a:solidFill>
                  <a:schemeClr val="tx1"/>
                </a:solidFill>
                <a:ea typeface="Calibri" panose="020F0502020204030204" pitchFamily="34" charset="0"/>
              </a:rPr>
              <a:t>enetički </a:t>
            </a:r>
            <a:r>
              <a:rPr lang="sr-Latn-RS" b="1" dirty="0">
                <a:solidFill>
                  <a:schemeClr val="tx1"/>
                </a:solidFill>
                <a:ea typeface="Calibri" panose="020F0502020204030204" pitchFamily="34" charset="0"/>
              </a:rPr>
              <a:t>inženjering </a:t>
            </a:r>
            <a:r>
              <a:rPr lang="sr-Latn-RS" dirty="0" smtClean="0">
                <a:solidFill>
                  <a:schemeClr val="tx1"/>
                </a:solidFill>
                <a:ea typeface="Calibri" panose="020F0502020204030204" pitchFamily="34" charset="0"/>
              </a:rPr>
              <a:t>podrazumeva manipulaciju genetičkim materijalom organizama, u smislu prenošenje dela </a:t>
            </a:r>
            <a:r>
              <a:rPr lang="sr-Latn-RS" dirty="0">
                <a:solidFill>
                  <a:schemeClr val="tx1"/>
                </a:solidFill>
                <a:ea typeface="Calibri" panose="020F0502020204030204" pitchFamily="34" charset="0"/>
              </a:rPr>
              <a:t>genetičkog materijala iz jednog </a:t>
            </a:r>
            <a:r>
              <a:rPr lang="sr-Latn-RS" dirty="0" smtClean="0">
                <a:solidFill>
                  <a:schemeClr val="tx1"/>
                </a:solidFill>
                <a:ea typeface="Calibri" panose="020F0502020204030204" pitchFamily="34" charset="0"/>
              </a:rPr>
              <a:t>u </a:t>
            </a:r>
            <a:r>
              <a:rPr lang="sr-Latn-RS" dirty="0">
                <a:solidFill>
                  <a:schemeClr val="tx1"/>
                </a:solidFill>
                <a:ea typeface="Calibri" panose="020F0502020204030204" pitchFamily="34" charset="0"/>
              </a:rPr>
              <a:t>drugi, pri čemu nastaje genetički izmijenjen organizam. </a:t>
            </a:r>
            <a:endParaRPr lang="sr-Latn-RS" dirty="0" smtClean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45720" indent="0" algn="just">
              <a:buNone/>
            </a:pPr>
            <a:endParaRPr lang="sr-Latn-RS" dirty="0" smtClean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45720" indent="0" algn="just">
              <a:buNone/>
            </a:pPr>
            <a:r>
              <a:rPr lang="sr-Latn-RS" u="sng" dirty="0" smtClean="0">
                <a:solidFill>
                  <a:schemeClr val="tx1"/>
                </a:solidFill>
                <a:ea typeface="Calibri" panose="020F0502020204030204" pitchFamily="34" charset="0"/>
              </a:rPr>
              <a:t>Genetički inžinjering podrazumeva manipulaciju:</a:t>
            </a:r>
            <a:endParaRPr lang="sr-Latn-RS" u="sng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r>
              <a:rPr lang="sr-Latn-RS" b="1" dirty="0" smtClean="0">
                <a:solidFill>
                  <a:schemeClr val="tx1"/>
                </a:solidFill>
              </a:rPr>
              <a:t>Genima</a:t>
            </a:r>
            <a:r>
              <a:rPr lang="sr-Latn-RS" dirty="0" smtClean="0">
                <a:solidFill>
                  <a:schemeClr val="tx1"/>
                </a:solidFill>
              </a:rPr>
              <a:t> (kombinovanje delova iste ili različite DNK)</a:t>
            </a:r>
            <a:endParaRPr lang="sr-Latn-RS" dirty="0">
              <a:solidFill>
                <a:schemeClr val="tx1"/>
              </a:solidFill>
            </a:endParaRPr>
          </a:p>
          <a:p>
            <a:r>
              <a:rPr lang="sr-Latn-RS" b="1" dirty="0" smtClean="0">
                <a:solidFill>
                  <a:schemeClr val="tx1"/>
                </a:solidFill>
              </a:rPr>
              <a:t>Hromozomima </a:t>
            </a:r>
            <a:r>
              <a:rPr lang="sr-Latn-RS" dirty="0" smtClean="0">
                <a:solidFill>
                  <a:schemeClr val="tx1"/>
                </a:solidFill>
              </a:rPr>
              <a:t>(pojedinačni hromozomi)</a:t>
            </a:r>
            <a:endParaRPr lang="sr-Latn-RS" dirty="0">
              <a:solidFill>
                <a:schemeClr val="tx1"/>
              </a:solidFill>
            </a:endParaRPr>
          </a:p>
          <a:p>
            <a:r>
              <a:rPr lang="sr-Latn-RS" b="1" dirty="0" smtClean="0">
                <a:solidFill>
                  <a:schemeClr val="tx1"/>
                </a:solidFill>
              </a:rPr>
              <a:t>Genomom</a:t>
            </a:r>
            <a:r>
              <a:rPr lang="sr-Latn-RS" dirty="0" smtClean="0">
                <a:solidFill>
                  <a:schemeClr val="tx1"/>
                </a:solidFill>
              </a:rPr>
              <a:t> (uključuje čitave garniture hromozoma</a:t>
            </a:r>
            <a:r>
              <a:rPr lang="sr-Latn-RS" dirty="0" smtClean="0">
                <a:solidFill>
                  <a:schemeClr val="tx1"/>
                </a:solidFill>
              </a:rPr>
              <a:t>).</a:t>
            </a:r>
            <a:r>
              <a:rPr lang="sr-Cyrl-RS" dirty="0">
                <a:solidFill>
                  <a:schemeClr val="tx1"/>
                </a:solidFill>
              </a:rPr>
              <a:t/>
            </a:r>
            <a:br>
              <a:rPr lang="sr-Cyrl-RS" dirty="0">
                <a:solidFill>
                  <a:schemeClr val="tx1"/>
                </a:solidFill>
              </a:rPr>
            </a:br>
            <a:endParaRPr lang="sr-Latn-RS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4572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310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839200" cy="4407408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endParaRPr lang="x-none" sz="2400" dirty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x-none" dirty="0" smtClean="0">
                <a:solidFill>
                  <a:schemeClr val="tx1"/>
                </a:solidFill>
              </a:rPr>
              <a:t>može manipulisati malim fragmentima DNK ili pojedinačnim genima, </a:t>
            </a:r>
            <a:endParaRPr lang="sr-Latn-RS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sr-Latn-RS" dirty="0">
                <a:solidFill>
                  <a:schemeClr val="tx1"/>
                </a:solidFill>
              </a:rPr>
              <a:t>v</a:t>
            </a:r>
            <a:r>
              <a:rPr lang="sr-Latn-RS" dirty="0" smtClean="0">
                <a:solidFill>
                  <a:schemeClr val="tx1"/>
                </a:solidFill>
              </a:rPr>
              <a:t>rše </a:t>
            </a:r>
            <a:r>
              <a:rPr lang="x-none" dirty="0" smtClean="0">
                <a:solidFill>
                  <a:schemeClr val="tx1"/>
                </a:solidFill>
              </a:rPr>
              <a:t>ispitivanja</a:t>
            </a:r>
            <a:r>
              <a:rPr lang="sr-Latn-RS" dirty="0" smtClean="0">
                <a:solidFill>
                  <a:schemeClr val="tx1"/>
                </a:solidFill>
              </a:rPr>
              <a:t> molekula DNK</a:t>
            </a:r>
            <a:r>
              <a:rPr lang="x-none" dirty="0" smtClean="0">
                <a:solidFill>
                  <a:schemeClr val="tx1"/>
                </a:solidFill>
              </a:rPr>
              <a:t> </a:t>
            </a:r>
            <a:r>
              <a:rPr lang="sr-Latn-RS" dirty="0" smtClean="0">
                <a:solidFill>
                  <a:schemeClr val="tx1"/>
                </a:solidFill>
              </a:rPr>
              <a:t>ili menja</a:t>
            </a:r>
            <a:r>
              <a:rPr lang="x-none" dirty="0" smtClean="0">
                <a:solidFill>
                  <a:schemeClr val="tx1"/>
                </a:solidFill>
              </a:rPr>
              <a:t> njihov</a:t>
            </a:r>
            <a:r>
              <a:rPr lang="sr-Latn-RS" dirty="0" smtClean="0">
                <a:solidFill>
                  <a:schemeClr val="tx1"/>
                </a:solidFill>
              </a:rPr>
              <a:t>a</a:t>
            </a:r>
            <a:r>
              <a:rPr lang="x-none" dirty="0" smtClean="0">
                <a:solidFill>
                  <a:schemeClr val="tx1"/>
                </a:solidFill>
              </a:rPr>
              <a:t> struktur</a:t>
            </a:r>
            <a:r>
              <a:rPr lang="sr-Latn-RS" dirty="0" smtClean="0">
                <a:solidFill>
                  <a:schemeClr val="tx1"/>
                </a:solidFill>
              </a:rPr>
              <a:t>a</a:t>
            </a:r>
            <a:r>
              <a:rPr lang="x-none" dirty="0" smtClean="0">
                <a:solidFill>
                  <a:schemeClr val="tx1"/>
                </a:solidFill>
              </a:rPr>
              <a:t>,</a:t>
            </a:r>
            <a:endParaRPr lang="sr-Latn-RS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sr-Latn-RS" dirty="0">
                <a:solidFill>
                  <a:schemeClr val="tx1"/>
                </a:solidFill>
              </a:rPr>
              <a:t>p</a:t>
            </a:r>
            <a:r>
              <a:rPr lang="x-none" dirty="0" smtClean="0">
                <a:solidFill>
                  <a:schemeClr val="tx1"/>
                </a:solidFill>
              </a:rPr>
              <a:t>roučava</a:t>
            </a:r>
            <a:r>
              <a:rPr lang="sr-Latn-RS" dirty="0" smtClean="0">
                <a:solidFill>
                  <a:schemeClr val="tx1"/>
                </a:solidFill>
              </a:rPr>
              <a:t>ju </a:t>
            </a:r>
            <a:r>
              <a:rPr lang="x-none" dirty="0" smtClean="0">
                <a:solidFill>
                  <a:schemeClr val="tx1"/>
                </a:solidFill>
              </a:rPr>
              <a:t>mehaniz</a:t>
            </a:r>
            <a:r>
              <a:rPr lang="sr-Latn-RS" dirty="0" smtClean="0">
                <a:solidFill>
                  <a:schemeClr val="tx1"/>
                </a:solidFill>
              </a:rPr>
              <a:t>mi</a:t>
            </a:r>
            <a:r>
              <a:rPr lang="x-none" dirty="0" smtClean="0">
                <a:solidFill>
                  <a:schemeClr val="tx1"/>
                </a:solidFill>
              </a:rPr>
              <a:t> putem kojih se reguliše njihova ekspresija,</a:t>
            </a:r>
            <a:endParaRPr lang="sr-Latn-RS" dirty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sr-Latn-RS" dirty="0">
                <a:solidFill>
                  <a:schemeClr val="tx1"/>
                </a:solidFill>
              </a:rPr>
              <a:t>v</a:t>
            </a:r>
            <a:r>
              <a:rPr lang="sr-Latn-RS" dirty="0" smtClean="0">
                <a:solidFill>
                  <a:schemeClr val="tx1"/>
                </a:solidFill>
              </a:rPr>
              <a:t>rši isporuka lekova do teško pristupačnih delova u organizmu,</a:t>
            </a:r>
          </a:p>
          <a:p>
            <a:pPr algn="just">
              <a:buFontTx/>
              <a:buChar char="-"/>
            </a:pPr>
            <a:r>
              <a:rPr lang="sr-Latn-RS" dirty="0" smtClean="0">
                <a:solidFill>
                  <a:schemeClr val="tx1"/>
                </a:solidFill>
              </a:rPr>
              <a:t>omogućuje lečenje naslednih bolesti genskom terapijom,</a:t>
            </a:r>
          </a:p>
          <a:p>
            <a:pPr algn="just">
              <a:buFontTx/>
              <a:buChar char="-"/>
            </a:pPr>
            <a:r>
              <a:rPr lang="sr-Latn-RS" dirty="0">
                <a:solidFill>
                  <a:schemeClr val="tx1"/>
                </a:solidFill>
              </a:rPr>
              <a:t>i</a:t>
            </a:r>
            <a:r>
              <a:rPr lang="x-none" dirty="0" smtClean="0">
                <a:solidFill>
                  <a:schemeClr val="tx1"/>
                </a:solidFill>
              </a:rPr>
              <a:t>spit</a:t>
            </a:r>
            <a:r>
              <a:rPr lang="sr-Latn-RS" dirty="0" smtClean="0">
                <a:solidFill>
                  <a:schemeClr val="tx1"/>
                </a:solidFill>
              </a:rPr>
              <a:t>uje struktura i funkcija proteina, i</a:t>
            </a:r>
            <a:r>
              <a:rPr lang="x-none" dirty="0" smtClean="0">
                <a:solidFill>
                  <a:schemeClr val="tx1"/>
                </a:solidFill>
              </a:rPr>
              <a:t> dr.</a:t>
            </a:r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533400"/>
            <a:ext cx="8261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sz="2400" dirty="0">
                <a:solidFill>
                  <a:schemeClr val="bg1"/>
                </a:solidFill>
              </a:rPr>
              <a:t>Tehnologije genetskog inžinjeringa obuhvataju niz tehnika pomoću kojih se</a:t>
            </a:r>
            <a:r>
              <a:rPr lang="sr-Latn-RS" sz="2400" dirty="0">
                <a:solidFill>
                  <a:schemeClr val="bg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485072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133600"/>
            <a:ext cx="8610600" cy="4387552"/>
          </a:xfrm>
        </p:spPr>
        <p:txBody>
          <a:bodyPr>
            <a:normAutofit/>
          </a:bodyPr>
          <a:lstStyle/>
          <a:p>
            <a:r>
              <a:rPr lang="sr-Latn-RS" dirty="0" smtClean="0">
                <a:solidFill>
                  <a:srgbClr val="0070C0"/>
                </a:solidFill>
              </a:rPr>
              <a:t>Kloniranje DNK </a:t>
            </a:r>
            <a:r>
              <a:rPr lang="x-none" dirty="0" smtClean="0">
                <a:solidFill>
                  <a:schemeClr val="tx1"/>
                </a:solidFill>
              </a:rPr>
              <a:t>podrazumeva umnožavanje,</a:t>
            </a:r>
            <a:r>
              <a:rPr lang="sr-Latn-RS" dirty="0" smtClean="0">
                <a:solidFill>
                  <a:schemeClr val="tx1"/>
                </a:solidFill>
              </a:rPr>
              <a:t> </a:t>
            </a:r>
            <a:r>
              <a:rPr lang="x-none" dirty="0" smtClean="0">
                <a:solidFill>
                  <a:schemeClr val="tx1"/>
                </a:solidFill>
              </a:rPr>
              <a:t>tj</a:t>
            </a:r>
            <a:r>
              <a:rPr lang="x-none" dirty="0">
                <a:solidFill>
                  <a:schemeClr val="tx1"/>
                </a:solidFill>
              </a:rPr>
              <a:t>. dobijanje velikog broja identičnih </a:t>
            </a:r>
            <a:r>
              <a:rPr lang="x-none" dirty="0" smtClean="0">
                <a:solidFill>
                  <a:schemeClr val="tx1"/>
                </a:solidFill>
              </a:rPr>
              <a:t>kopija</a:t>
            </a:r>
            <a:r>
              <a:rPr lang="sr-Latn-RS" dirty="0" smtClean="0">
                <a:solidFill>
                  <a:schemeClr val="tx1"/>
                </a:solidFill>
              </a:rPr>
              <a:t> (klonova)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x-none" dirty="0" smtClean="0">
              <a:solidFill>
                <a:schemeClr val="tx1"/>
              </a:solidFill>
            </a:endParaRPr>
          </a:p>
          <a:p>
            <a:pPr algn="just"/>
            <a:endParaRPr lang="x-none" dirty="0">
              <a:solidFill>
                <a:schemeClr val="tx1"/>
              </a:solidFill>
            </a:endParaRPr>
          </a:p>
          <a:p>
            <a:pPr algn="just"/>
            <a:r>
              <a:rPr lang="x-none" u="sng" dirty="0" smtClean="0">
                <a:solidFill>
                  <a:schemeClr val="tx1"/>
                </a:solidFill>
              </a:rPr>
              <a:t>DNK kloniranje može biti</a:t>
            </a:r>
            <a:r>
              <a:rPr lang="x-none" dirty="0" smtClean="0">
                <a:solidFill>
                  <a:schemeClr val="tx1"/>
                </a:solidFill>
              </a:rPr>
              <a:t>:</a:t>
            </a:r>
          </a:p>
          <a:p>
            <a:pPr algn="just">
              <a:buFontTx/>
              <a:buChar char="-"/>
            </a:pPr>
            <a:r>
              <a:rPr lang="x-none" dirty="0" smtClean="0">
                <a:solidFill>
                  <a:schemeClr val="tx1"/>
                </a:solidFill>
              </a:rPr>
              <a:t>Intraćelijsko (</a:t>
            </a:r>
            <a:r>
              <a:rPr lang="x-none" dirty="0" smtClean="0">
                <a:solidFill>
                  <a:srgbClr val="0070C0"/>
                </a:solidFill>
              </a:rPr>
              <a:t>in vivo </a:t>
            </a:r>
            <a:r>
              <a:rPr lang="x-none" dirty="0" smtClean="0">
                <a:solidFill>
                  <a:schemeClr val="tx1"/>
                </a:solidFill>
              </a:rPr>
              <a:t>– rekombinantna DNK)</a:t>
            </a:r>
          </a:p>
          <a:p>
            <a:pPr algn="just">
              <a:buFontTx/>
              <a:buChar char="-"/>
            </a:pPr>
            <a:r>
              <a:rPr lang="x-none" dirty="0" smtClean="0">
                <a:solidFill>
                  <a:schemeClr val="tx1"/>
                </a:solidFill>
              </a:rPr>
              <a:t>Vanćelijsko (</a:t>
            </a:r>
            <a:r>
              <a:rPr lang="x-none" dirty="0" smtClean="0">
                <a:solidFill>
                  <a:srgbClr val="0070C0"/>
                </a:solidFill>
              </a:rPr>
              <a:t>in vitro </a:t>
            </a:r>
            <a:r>
              <a:rPr lang="x-none" dirty="0" smtClean="0">
                <a:solidFill>
                  <a:schemeClr val="tx1"/>
                </a:solidFill>
              </a:rPr>
              <a:t>– PCR</a:t>
            </a:r>
            <a:r>
              <a:rPr lang="sr-Latn-RS" dirty="0" smtClean="0">
                <a:solidFill>
                  <a:schemeClr val="tx1"/>
                </a:solidFill>
              </a:rPr>
              <a:t>), i</a:t>
            </a:r>
          </a:p>
          <a:p>
            <a:pPr marL="45720" indent="0" algn="just">
              <a:buNone/>
            </a:pPr>
            <a:endParaRPr lang="sr-Latn-RS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sr-Latn-RS" dirty="0" smtClean="0">
                <a:solidFill>
                  <a:schemeClr val="tx1"/>
                </a:solidFill>
              </a:rPr>
              <a:t>Reproduktivno (stvaranje organizma koji je identičan sa davaocem jedra).</a:t>
            </a:r>
          </a:p>
          <a:p>
            <a:pPr algn="just">
              <a:buFontTx/>
              <a:buChar char="-"/>
            </a:pPr>
            <a:r>
              <a:rPr lang="sr-Latn-RS" dirty="0" smtClean="0">
                <a:solidFill>
                  <a:schemeClr val="tx1"/>
                </a:solidFill>
              </a:rPr>
              <a:t>Terapeutsko (izolovanje stem ćelija iz embriona u terapijske svrhe).</a:t>
            </a:r>
          </a:p>
          <a:p>
            <a:pPr algn="just">
              <a:buFontTx/>
              <a:buChar char="-"/>
            </a:pPr>
            <a:endParaRPr lang="sr-Latn-RS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endParaRPr lang="sr-Latn-RS" dirty="0">
              <a:solidFill>
                <a:schemeClr val="tx1"/>
              </a:solidFill>
            </a:endParaRPr>
          </a:p>
          <a:p>
            <a:pPr marL="45720" indent="0" algn="just">
              <a:buNone/>
            </a:pPr>
            <a:endParaRPr lang="x-none" dirty="0">
              <a:solidFill>
                <a:schemeClr val="tx1"/>
              </a:solidFill>
            </a:endParaRPr>
          </a:p>
          <a:p>
            <a:pPr algn="just">
              <a:buNone/>
            </a:pPr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2331" y="609600"/>
            <a:ext cx="6214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sz="2400" dirty="0">
                <a:solidFill>
                  <a:schemeClr val="bg1"/>
                </a:solidFill>
              </a:rPr>
              <a:t>Jedna od osnovnih tehnika je </a:t>
            </a:r>
            <a:r>
              <a:rPr lang="x-none" sz="2400" u="sng" dirty="0">
                <a:solidFill>
                  <a:schemeClr val="bg1"/>
                </a:solidFill>
              </a:rPr>
              <a:t>kloniranje </a:t>
            </a:r>
            <a:r>
              <a:rPr lang="x-none" sz="2400" u="sng" dirty="0" smtClean="0">
                <a:solidFill>
                  <a:schemeClr val="bg1"/>
                </a:solidFill>
              </a:rPr>
              <a:t>DNK</a:t>
            </a:r>
            <a:r>
              <a:rPr lang="sr-Latn-RS" sz="2400" u="sng" dirty="0" smtClean="0">
                <a:solidFill>
                  <a:schemeClr val="bg1"/>
                </a:solidFill>
              </a:rPr>
              <a:t>.</a:t>
            </a:r>
            <a:r>
              <a:rPr lang="x-none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8206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371600"/>
            <a:ext cx="8407893" cy="5225751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endParaRPr lang="x-none" dirty="0" smtClean="0"/>
          </a:p>
          <a:p>
            <a:pPr algn="just"/>
            <a:r>
              <a:rPr lang="x-none" dirty="0" smtClean="0">
                <a:solidFill>
                  <a:schemeClr val="tx1"/>
                </a:solidFill>
              </a:rPr>
              <a:t>Rekombinovana ili rekombinantna DNK je molekul nastao </a:t>
            </a:r>
            <a:r>
              <a:rPr lang="x-none" dirty="0" smtClean="0">
                <a:solidFill>
                  <a:srgbClr val="C00000"/>
                </a:solidFill>
              </a:rPr>
              <a:t>kombinovanjem dva različita molekula DNK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x-none" dirty="0" smtClean="0">
              <a:solidFill>
                <a:srgbClr val="C00000"/>
              </a:solidFill>
            </a:endParaRPr>
          </a:p>
          <a:p>
            <a:pPr marL="45720" indent="0" algn="just">
              <a:buNone/>
            </a:pPr>
            <a:endParaRPr lang="x-none" dirty="0" smtClean="0">
              <a:solidFill>
                <a:schemeClr val="tx1"/>
              </a:solidFill>
            </a:endParaRPr>
          </a:p>
          <a:p>
            <a:pPr algn="just"/>
            <a:r>
              <a:rPr lang="x-none" dirty="0" smtClean="0">
                <a:solidFill>
                  <a:schemeClr val="tx1"/>
                </a:solidFill>
              </a:rPr>
              <a:t>Unošenjem ovakvog molekula u ćeliju u kojoj se </a:t>
            </a:r>
            <a:r>
              <a:rPr lang="sr-Latn-RS" dirty="0" smtClean="0">
                <a:solidFill>
                  <a:schemeClr val="tx1"/>
                </a:solidFill>
              </a:rPr>
              <a:t>može </a:t>
            </a:r>
            <a:r>
              <a:rPr lang="x-none" dirty="0" smtClean="0">
                <a:solidFill>
                  <a:schemeClr val="tx1"/>
                </a:solidFill>
              </a:rPr>
              <a:t>autonomno replikovati</a:t>
            </a:r>
            <a:r>
              <a:rPr lang="sr-Latn-RS" dirty="0" smtClean="0">
                <a:solidFill>
                  <a:schemeClr val="tx1"/>
                </a:solidFill>
              </a:rPr>
              <a:t>,</a:t>
            </a:r>
            <a:r>
              <a:rPr lang="sr-Latn-RS" dirty="0">
                <a:solidFill>
                  <a:schemeClr val="tx1"/>
                </a:solidFill>
              </a:rPr>
              <a:t> </a:t>
            </a:r>
            <a:r>
              <a:rPr lang="x-none" dirty="0" smtClean="0">
                <a:solidFill>
                  <a:schemeClr val="tx1"/>
                </a:solidFill>
              </a:rPr>
              <a:t>nastaje ogroman broj umnožaka  ispitivanog gena (ili fragmenta DNK) što predstavlja </a:t>
            </a:r>
            <a:r>
              <a:rPr lang="x-none" dirty="0" smtClean="0">
                <a:solidFill>
                  <a:srgbClr val="C00000"/>
                </a:solidFill>
              </a:rPr>
              <a:t>kloniranje DNK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sr-Latn-RS" dirty="0" smtClean="0">
              <a:solidFill>
                <a:schemeClr val="tx1"/>
              </a:solidFill>
            </a:endParaRPr>
          </a:p>
          <a:p>
            <a:pPr algn="just"/>
            <a:endParaRPr lang="sr-Latn-RS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T</a:t>
            </a:r>
            <a:r>
              <a:rPr lang="sr-Latn-RS" dirty="0" smtClean="0">
                <a:solidFill>
                  <a:schemeClr val="tx1"/>
                </a:solidFill>
              </a:rPr>
              <a:t>ehnologija rekombinovane DNK je omogućila da se u bakterije unesu geni čoveka (npr. za insulin) i tako sintetišu velike količine odgovarajućeg proteina koji je identičan ljudskom.</a:t>
            </a:r>
          </a:p>
          <a:p>
            <a:pPr marL="45720" indent="0" algn="just">
              <a:buNone/>
            </a:pPr>
            <a:endParaRPr lang="sr-Latn-RS" dirty="0" smtClean="0">
              <a:solidFill>
                <a:schemeClr val="tx1"/>
              </a:solidFill>
            </a:endParaRPr>
          </a:p>
          <a:p>
            <a:pPr algn="just"/>
            <a:r>
              <a:rPr lang="sr-Latn-RS" dirty="0" smtClean="0">
                <a:solidFill>
                  <a:srgbClr val="7030A0"/>
                </a:solidFill>
              </a:rPr>
              <a:t>Pored insulina, ovom tehnologijom su stvoreni i hormon rasta, somatostatin, faktor VIII i IX, interferon, vakcine, i dr., koji se primenjuju </a:t>
            </a:r>
            <a:r>
              <a:rPr lang="sr-Latn-RS" dirty="0">
                <a:solidFill>
                  <a:srgbClr val="7030A0"/>
                </a:solidFill>
              </a:rPr>
              <a:t>u terapiji odgovarajućih </a:t>
            </a:r>
            <a:r>
              <a:rPr lang="sr-Latn-RS" dirty="0" smtClean="0">
                <a:solidFill>
                  <a:srgbClr val="7030A0"/>
                </a:solidFill>
              </a:rPr>
              <a:t>bolesti.</a:t>
            </a:r>
          </a:p>
          <a:p>
            <a:pPr algn="just"/>
            <a:endParaRPr lang="sr-Latn-RS" dirty="0" smtClean="0">
              <a:solidFill>
                <a:srgbClr val="7030A0"/>
              </a:solidFill>
            </a:endParaRPr>
          </a:p>
          <a:p>
            <a:pPr algn="just"/>
            <a:endParaRPr lang="sr-Latn-RS" dirty="0">
              <a:solidFill>
                <a:schemeClr val="tx1"/>
              </a:solidFill>
            </a:endParaRPr>
          </a:p>
          <a:p>
            <a:pPr algn="just"/>
            <a:endParaRPr lang="sr-Latn-RS" dirty="0" smtClean="0">
              <a:solidFill>
                <a:schemeClr val="tx1"/>
              </a:solidFill>
            </a:endParaRPr>
          </a:p>
          <a:p>
            <a:pPr algn="just"/>
            <a:endParaRPr lang="sr-Latn-RS" dirty="0" smtClean="0">
              <a:solidFill>
                <a:schemeClr val="tx1"/>
              </a:solidFill>
            </a:endParaRPr>
          </a:p>
          <a:p>
            <a:pPr algn="just"/>
            <a:endParaRPr lang="x-none" dirty="0" smtClean="0">
              <a:solidFill>
                <a:schemeClr val="tx1"/>
              </a:solidFill>
            </a:endParaRPr>
          </a:p>
          <a:p>
            <a:endParaRPr lang="x-none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z="2800" dirty="0" smtClean="0"/>
              <a:t>Rekombinantna DNK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30953514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Custom 2">
      <a:dk1>
        <a:sysClr val="windowText" lastClr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1305</TotalTime>
  <Words>1943</Words>
  <Application>Microsoft Office PowerPoint</Application>
  <PresentationFormat>On-screen Show (4:3)</PresentationFormat>
  <Paragraphs>254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Franklin Gothic Medium</vt:lpstr>
      <vt:lpstr>Wingdings</vt:lpstr>
      <vt:lpstr>Wingdings 2</vt:lpstr>
      <vt:lpstr>Grid</vt:lpstr>
      <vt:lpstr>OSNOVNE MOLEKULARNE TEHNIKE u genetici</vt:lpstr>
      <vt:lpstr>Denaturacija i renaturacija DNK</vt:lpstr>
      <vt:lpstr>Izolovanje DNK iz uzorka</vt:lpstr>
      <vt:lpstr>PowerPoint Presentation</vt:lpstr>
      <vt:lpstr>Genetički inžinjering</vt:lpstr>
      <vt:lpstr>PowerPoint Presentation</vt:lpstr>
      <vt:lpstr>PowerPoint Presentation</vt:lpstr>
      <vt:lpstr>PowerPoint Presentation</vt:lpstr>
      <vt:lpstr>Rekombinantna DNK</vt:lpstr>
      <vt:lpstr>Faze rada u DNK tehnologiji</vt:lpstr>
      <vt:lpstr>PowerPoint Presentation</vt:lpstr>
      <vt:lpstr>Plazmidna DNK + ispitivani deo DNK = rekombinovana DNK</vt:lpstr>
      <vt:lpstr>PowerPoint Presentation</vt:lpstr>
      <vt:lpstr>PowerPoint Presentation</vt:lpstr>
      <vt:lpstr>TESTOVI HIBRIDIZACIJE</vt:lpstr>
      <vt:lpstr>PowerPoint Presentation</vt:lpstr>
      <vt:lpstr>PowerPoint Presentation</vt:lpstr>
      <vt:lpstr> metode zasnovane na principima elektroforeze i blotting-a:</vt:lpstr>
      <vt:lpstr>FISH metoda - Fluorescentna In Situ Hibridizacija </vt:lpstr>
      <vt:lpstr>PowerPoint Presentation</vt:lpstr>
      <vt:lpstr>Genski čip  metoda se bazira na testu hibridizacije</vt:lpstr>
      <vt:lpstr>Upoređivanje ekspresije gena u  normalnoj i malignoj ćeliji</vt:lpstr>
      <vt:lpstr>PCR (Polymerase Chain Reaction) </vt:lpstr>
      <vt:lpstr>PowerPoint Presentation</vt:lpstr>
      <vt:lpstr>PowerPoint Presentation</vt:lpstr>
      <vt:lpstr>PowerPoint Presentation</vt:lpstr>
      <vt:lpstr>Umnožavanje ciljnog fragmenta</vt:lpstr>
      <vt:lpstr>Gel elektroforeza</vt:lpstr>
      <vt:lpstr>Softverska analiza rezultata</vt:lpstr>
      <vt:lpstr>Sekvenciranje DNK</vt:lpstr>
      <vt:lpstr>Sekvenciranje nove generacije  (Next Generation SeQuencing – NGS)</vt:lpstr>
      <vt:lpstr> ŠIROKA PRIMENA NGS METODE </vt:lpstr>
      <vt:lpstr>Klinički egzom</vt:lpstr>
      <vt:lpstr>PowerPoint Presentation</vt:lpstr>
      <vt:lpstr>PowerPoint Presentation</vt:lpstr>
      <vt:lpstr>Primena molekularnih metoda u dijagnozi monogenskih bolesti</vt:lpstr>
      <vt:lpstr>Metoda indirektne analize gena - linkage analiza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134</cp:revision>
  <dcterms:created xsi:type="dcterms:W3CDTF">2013-12-18T07:59:03Z</dcterms:created>
  <dcterms:modified xsi:type="dcterms:W3CDTF">2023-01-10T09:31:39Z</dcterms:modified>
</cp:coreProperties>
</file>